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340" r:id="rId3"/>
    <p:sldId id="332" r:id="rId4"/>
    <p:sldId id="346" r:id="rId5"/>
    <p:sldId id="348" r:id="rId6"/>
    <p:sldId id="287" r:id="rId7"/>
    <p:sldId id="318" r:id="rId8"/>
    <p:sldId id="288" r:id="rId9"/>
    <p:sldId id="322" r:id="rId10"/>
    <p:sldId id="338" r:id="rId11"/>
    <p:sldId id="339" r:id="rId12"/>
    <p:sldId id="308" r:id="rId13"/>
    <p:sldId id="302" r:id="rId14"/>
    <p:sldId id="334" r:id="rId15"/>
    <p:sldId id="350" r:id="rId16"/>
    <p:sldId id="341" r:id="rId17"/>
    <p:sldId id="349" r:id="rId18"/>
    <p:sldId id="347" r:id="rId19"/>
    <p:sldId id="351" r:id="rId20"/>
    <p:sldId id="330" r:id="rId21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ED46FC-3874-4D71-8C1C-4D76E84B82D9}">
          <p14:sldIdLst>
            <p14:sldId id="256"/>
            <p14:sldId id="340"/>
            <p14:sldId id="332"/>
            <p14:sldId id="346"/>
            <p14:sldId id="348"/>
            <p14:sldId id="287"/>
            <p14:sldId id="318"/>
          </p14:sldIdLst>
        </p14:section>
        <p14:section name="Раздел без заголовка" id="{F2EE0B01-2192-4BB3-AFDF-62EE6BD1D117}">
          <p14:sldIdLst>
            <p14:sldId id="288"/>
            <p14:sldId id="322"/>
            <p14:sldId id="338"/>
            <p14:sldId id="339"/>
            <p14:sldId id="308"/>
            <p14:sldId id="302"/>
            <p14:sldId id="334"/>
            <p14:sldId id="350"/>
            <p14:sldId id="341"/>
            <p14:sldId id="349"/>
            <p14:sldId id="347"/>
            <p14:sldId id="351"/>
            <p14:sldId id="3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7EE"/>
    <a:srgbClr val="1F4E79"/>
    <a:srgbClr val="0098AF"/>
    <a:srgbClr val="41719C"/>
    <a:srgbClr val="E77421"/>
    <a:srgbClr val="AE0E02"/>
    <a:srgbClr val="FFFF99"/>
    <a:srgbClr val="009999"/>
    <a:srgbClr val="000000"/>
    <a:srgbClr val="89B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1" autoAdjust="0"/>
    <p:restoredTop sz="76064" autoAdjust="0"/>
  </p:normalViewPr>
  <p:slideViewPr>
    <p:cSldViewPr>
      <p:cViewPr varScale="1">
        <p:scale>
          <a:sx n="85" d="100"/>
          <a:sy n="85" d="100"/>
        </p:scale>
        <p:origin x="1980" y="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2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2497" cy="498714"/>
          </a:xfrm>
          <a:prstGeom prst="rect">
            <a:avLst/>
          </a:prstGeom>
        </p:spPr>
        <p:txBody>
          <a:bodyPr vert="horz" lIns="91982" tIns="45991" rIns="91982" bIns="459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3" y="0"/>
            <a:ext cx="2972497" cy="498714"/>
          </a:xfrm>
          <a:prstGeom prst="rect">
            <a:avLst/>
          </a:prstGeom>
        </p:spPr>
        <p:txBody>
          <a:bodyPr vert="horz" lIns="91982" tIns="45991" rIns="91982" bIns="45991" rtlCol="0"/>
          <a:lstStyle>
            <a:lvl1pPr algn="r">
              <a:defRPr sz="1200"/>
            </a:lvl1pPr>
          </a:lstStyle>
          <a:p>
            <a:fld id="{D32AD979-7223-412E-8E93-23E965DA6500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8563"/>
            <a:ext cx="2972497" cy="498714"/>
          </a:xfrm>
          <a:prstGeom prst="rect">
            <a:avLst/>
          </a:prstGeom>
        </p:spPr>
        <p:txBody>
          <a:bodyPr vert="horz" lIns="91982" tIns="45991" rIns="91982" bIns="459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3" y="9448563"/>
            <a:ext cx="2972497" cy="498714"/>
          </a:xfrm>
          <a:prstGeom prst="rect">
            <a:avLst/>
          </a:prstGeom>
        </p:spPr>
        <p:txBody>
          <a:bodyPr vert="horz" lIns="91982" tIns="45991" rIns="91982" bIns="45991" rtlCol="0" anchor="b"/>
          <a:lstStyle>
            <a:lvl1pPr algn="r">
              <a:defRPr sz="1200"/>
            </a:lvl1pPr>
          </a:lstStyle>
          <a:p>
            <a:fld id="{2A7B09A8-FDEC-4EDE-AB74-E50A373E3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1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547" cy="499432"/>
          </a:xfrm>
          <a:prstGeom prst="rect">
            <a:avLst/>
          </a:prstGeom>
        </p:spPr>
        <p:txBody>
          <a:bodyPr vert="horz" lIns="91974" tIns="45988" rIns="91974" bIns="4598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1"/>
            <a:ext cx="2972547" cy="499432"/>
          </a:xfrm>
          <a:prstGeom prst="rect">
            <a:avLst/>
          </a:prstGeom>
        </p:spPr>
        <p:txBody>
          <a:bodyPr vert="horz" lIns="91974" tIns="45988" rIns="91974" bIns="4598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fld id="{4809CD5C-77D1-45CD-BD5E-0A1FE4BF665F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4" tIns="45988" rIns="91974" bIns="4598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87544"/>
            <a:ext cx="5487041" cy="3915924"/>
          </a:xfrm>
          <a:prstGeom prst="rect">
            <a:avLst/>
          </a:prstGeom>
        </p:spPr>
        <p:txBody>
          <a:bodyPr vert="horz" lIns="91974" tIns="45988" rIns="91974" bIns="4598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7843"/>
            <a:ext cx="2972547" cy="499432"/>
          </a:xfrm>
          <a:prstGeom prst="rect">
            <a:avLst/>
          </a:prstGeom>
        </p:spPr>
        <p:txBody>
          <a:bodyPr vert="horz" lIns="91974" tIns="45988" rIns="91974" bIns="4598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7843"/>
            <a:ext cx="2972547" cy="499432"/>
          </a:xfrm>
          <a:prstGeom prst="rect">
            <a:avLst/>
          </a:prstGeom>
        </p:spPr>
        <p:txBody>
          <a:bodyPr vert="horz" lIns="91974" tIns="45988" rIns="91974" bIns="4598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fld id="{6854D72D-EFC7-4C35-B82A-A4474C60F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60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351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947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120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682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38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459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4364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25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3013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251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9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</a:t>
            </a:r>
            <a:r>
              <a:rPr lang="ru-RU" baseline="0" dirty="0" smtClean="0"/>
              <a:t> университет – это современный вуз, осуществляющий подготовку по программам бакалавриата (4 года обучения по очной форме) с возможностью продолжения обучения в магистратуре. Но также мы принимаем абитуриентов на программы специалитета, т.е. для 5 лет обучения по очной форме. Увеличенный срок обучения позволяет нашим студентам освоить больше знаний, получить больше навыков и умений.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206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802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481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163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05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Область деятельности</a:t>
            </a:r>
            <a:r>
              <a:rPr lang="ru-RU" dirty="0"/>
              <a:t> бакалавров экономики включает: экономические, финансовые, маркетинговые, производственно-экономические и аналитические службы организаций различных отраслей, сфер и форм собственности; академические и ведомственные научно-исследовательские организации.</a:t>
            </a:r>
          </a:p>
          <a:p>
            <a:r>
              <a:rPr lang="ru-RU" b="1" i="1" dirty="0"/>
              <a:t>Профиль «Экономика организаций и предприятий»</a:t>
            </a:r>
            <a:endParaRPr lang="ru-RU" dirty="0"/>
          </a:p>
          <a:p>
            <a:r>
              <a:rPr lang="ru-RU" dirty="0"/>
              <a:t>является комбинацией финансово-экономического, социального и управленческого курсов, характеризующих деятельность организации, обладание которыми необходимо для получения статуса квалифицированного экономиста XXI века.</a:t>
            </a:r>
          </a:p>
          <a:p>
            <a:r>
              <a:rPr lang="ru-RU" dirty="0"/>
              <a:t>В учебном процессе кафедры «Экономика и финансы» используются активные и интерактивные формы проведения занятий.</a:t>
            </a:r>
          </a:p>
          <a:p>
            <a:r>
              <a:rPr lang="ru-RU" dirty="0"/>
              <a:t>Выпускники востребованы и работают в экономических, аналитических и финансовых службах организаций, кредитных и страховых учреждениях, научно-исследовательских учреждениях.</a:t>
            </a:r>
          </a:p>
          <a:p>
            <a:endParaRPr lang="ru-RU" dirty="0"/>
          </a:p>
          <a:p>
            <a:r>
              <a:rPr lang="ru-RU" dirty="0"/>
              <a:t>Сегодня невозможно представить предприятие без бухгалтера. Среди первых лиц компаний почти всегда наряду с прочим руководством указывают главного бухгалтера.</a:t>
            </a:r>
          </a:p>
          <a:p>
            <a:r>
              <a:rPr lang="ru-RU" dirty="0"/>
              <a:t>Студенты профиля «Бухгалтерский учет, анализ и аудит» получают теоретическую и практическую подготовку в области бухгалтерского учета, экономического и финансового анализа, внутреннего и внешнего аудита, финансовых отношений и кредита, экономики предприятия и финансового менеджмента. </a:t>
            </a:r>
          </a:p>
          <a:p>
            <a:r>
              <a:rPr lang="ru-RU" dirty="0"/>
              <a:t>Выпускники могут работать в должности бухгалтера, финансового аналитика, заниматься аудиторской, консалтинговой деятельностью в организациях всех отраслей хозяйства. </a:t>
            </a:r>
          </a:p>
          <a:p>
            <a:endParaRPr lang="ru-RU" dirty="0"/>
          </a:p>
          <a:p>
            <a:r>
              <a:rPr lang="ru-RU" dirty="0"/>
              <a:t>Профиль «Финансы и кредит» направлен на подготовку кадров для работы в финансовых органах, банках, биржах, финансовых компаниях, инвестиционных фондах, государственных органах. Выпускники данного направления одинаково хорошо разбираются в финансовом менеджменте, страховании, кредитах, управлении финансами, ценообразовании.</a:t>
            </a:r>
          </a:p>
          <a:p>
            <a:r>
              <a:rPr lang="ru-RU" dirty="0"/>
              <a:t>Подготовку бакалавров осуществляет кафедра «Экономика и финансы». Возможности трудоустройства обширны: на предприятии выпускники направления могут вести профессиональную работу в качестве экономистов, финансовых аналитиков, специалистов планово-экономического отдела, инвестиционных консультантов, руководителей финансовых управлений, финансовых директоров, а также на других должностях, требующих знания инструментов и методов финансового менеджмента, основ организации денежно-кредитного регулирования, денежного и торгового оборота.</a:t>
            </a:r>
          </a:p>
          <a:p>
            <a:endParaRPr lang="ru-RU" dirty="0"/>
          </a:p>
          <a:p>
            <a:r>
              <a:rPr lang="ru-RU" dirty="0"/>
              <a:t>Объекты профессиональной деятельности: сопровождение сделок купли-продажи, выделение долей бизнеса, оформление прав собственности, консультирование при работе с ценными бумагами, при определении ущерба и размера его компенсации, определение стоимости пакетов акций, земельных участков и имущественных прав. </a:t>
            </a:r>
          </a:p>
          <a:p>
            <a:r>
              <a:rPr lang="ru-RU" dirty="0"/>
              <a:t>Выпускники профиля подготовки в своей профессии будут осуществлять сбор и обработку информации, а также проведение на её основе процедуры оценки имущества; подготовку отчетов по результатам оценки; консалтинговые процедуры.  </a:t>
            </a:r>
          </a:p>
          <a:p>
            <a:r>
              <a:rPr lang="ru-RU" dirty="0"/>
              <a:t>Выпускники смогут работать в оценочных организациях и отделах специализируясь при этом в различных областях оценки: недвижимости, бизнеса, нематериальных активов, автотранспорта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6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39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143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08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66424-B596-4F4C-BE53-2034F98AE682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B3A82-39EF-43D4-9822-DEB965A25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ED639-B1EE-4A00-A152-5A5F3B836F27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F8CCC-A871-421B-BCCE-5426921AC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BB5B8-EC95-4A91-9C35-2064FB4FB754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E0C1-D021-4678-A19B-060D443E1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58A21-AB21-4CD1-A879-A57AEFAD1D1D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2FFC6-21E1-4222-AEB5-DB944525D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F4069-61A7-4A7B-8D3D-1203D49ED667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4BBB7-A380-43CF-AA21-DC9AACF63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3EF6A-46B5-4F18-9256-48CA36DCE501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0C20F-3588-4DC3-9258-261E26745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A8D6B-289A-4C37-A9E7-7D9CA413F714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FF780-7E7D-47BC-98E0-589CFD5ED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768F6-7B4E-4927-9790-38AC6DBB9515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50280-1CEC-4ED2-B1F5-5A6382350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DFFE5-7948-458B-97A9-5444F747F1E6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9A314-4F8B-4D97-8713-6D12CB44D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85BCA-52E7-47B7-AD98-507F9225E607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06F30-8042-4A8A-A742-8F2867CB8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EAF5F-9500-4B57-BAD1-FEFE50509397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473DF-5EC7-42D5-9691-CB98E31D0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BFE27A-FDB3-4DB2-8032-C4739618E91B}" type="datetime1">
              <a:rPr lang="ru-RU" smtClean="0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B03A01-4929-40DD-A1FF-A61A7E619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4067944" y="804863"/>
            <a:ext cx="4311228" cy="868362"/>
          </a:xfrm>
          <a:effectLst>
            <a:outerShdw blurRad="38100" dist="50800" dir="192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 algn="l" eaLnBrk="1" hangingPunct="1"/>
            <a:r>
              <a:rPr lang="ru-RU" sz="2000" spc="18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САМАРСКИЙ ГОСУДАРСТВЕННЫЙ </a:t>
            </a:r>
            <a:r>
              <a:rPr lang="ru-RU" sz="2000" spc="1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/>
            </a:r>
            <a:br>
              <a:rPr lang="ru-RU" sz="2000" spc="1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</a:br>
            <a:r>
              <a:rPr lang="ru-RU" sz="2000" spc="1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УНИВЕРСИТЕТ ПУТЕЙ СООБЩЕНИЯ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195263"/>
            <a:ext cx="8204200" cy="533400"/>
          </a:xfrm>
          <a:effectLst>
            <a:outerShdw blurRad="38100" dist="50800" dir="1920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56650" y="411163"/>
            <a:ext cx="0" cy="10556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1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1089025"/>
            <a:ext cx="233362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2971800" y="819150"/>
            <a:ext cx="6048375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3081338" y="6396038"/>
            <a:ext cx="5761037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5725" y="6586538"/>
            <a:ext cx="8748713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Заголовок 1"/>
          <p:cNvSpPr txBox="1">
            <a:spLocks/>
          </p:cNvSpPr>
          <p:nvPr/>
        </p:nvSpPr>
        <p:spPr bwMode="auto">
          <a:xfrm>
            <a:off x="5220072" y="2276872"/>
            <a:ext cx="3792320" cy="327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50800" dir="1920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 anchor="b"/>
          <a:lstStyle/>
          <a:p>
            <a:pPr algn="ctr">
              <a:lnSpc>
                <a:spcPct val="120000"/>
              </a:lnSpc>
            </a:pPr>
            <a:r>
              <a:rPr lang="ru-RU" sz="4800" baseline="0" dirty="0" smtClean="0">
                <a:solidFill>
                  <a:schemeClr val="bg1"/>
                </a:solidFill>
                <a:cs typeface="Arial" charset="0"/>
              </a:rPr>
              <a:t>СамГУПС – надежный путь в будущее!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5033356" cy="3354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10</a:t>
            </a:fld>
            <a:endParaRPr lang="ru-RU" sz="1100" dirty="0"/>
          </a:p>
        </p:txBody>
      </p:sp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Правила приема - 2018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708061"/>
              </p:ext>
            </p:extLst>
          </p:nvPr>
        </p:nvGraphicFramePr>
        <p:xfrm>
          <a:off x="323529" y="1893441"/>
          <a:ext cx="8507210" cy="428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2527">
                  <a:extLst>
                    <a:ext uri="{9D8B030D-6E8A-4147-A177-3AD203B41FA5}">
                      <a16:colId xmlns:a16="http://schemas.microsoft.com/office/drawing/2014/main" xmlns="" val="2011102448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190780012"/>
                    </a:ext>
                  </a:extLst>
                </a:gridCol>
                <a:gridCol w="2098499">
                  <a:extLst>
                    <a:ext uri="{9D8B030D-6E8A-4147-A177-3AD203B41FA5}">
                      <a16:colId xmlns:a16="http://schemas.microsoft.com/office/drawing/2014/main" xmlns="" val="3612465870"/>
                    </a:ext>
                  </a:extLst>
                </a:gridCol>
              </a:tblGrid>
              <a:tr h="1152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Специальность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 </a:t>
                      </a:r>
                      <a:b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бюджетных мест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мест с оплатой обучения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0198348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Наземные 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транспортно-технологические средства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122807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Подвижной 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состав железных </a:t>
                      </a: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дорог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880153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Эксплуатация 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железных дорог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7561898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Системы 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обеспечения движения </a:t>
                      </a: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поездов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12958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Строительство железных дорог, мостов и транспортных тоннелей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878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408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11</a:t>
            </a:fld>
            <a:endParaRPr lang="ru-RU" sz="1100" dirty="0"/>
          </a:p>
        </p:txBody>
      </p:sp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Правила приема - 2018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238984"/>
              </p:ext>
            </p:extLst>
          </p:nvPr>
        </p:nvGraphicFramePr>
        <p:xfrm>
          <a:off x="323529" y="1893441"/>
          <a:ext cx="8507210" cy="428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2527">
                  <a:extLst>
                    <a:ext uri="{9D8B030D-6E8A-4147-A177-3AD203B41FA5}">
                      <a16:colId xmlns:a16="http://schemas.microsoft.com/office/drawing/2014/main" xmlns="" val="2011102448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190780012"/>
                    </a:ext>
                  </a:extLst>
                </a:gridCol>
                <a:gridCol w="2098499">
                  <a:extLst>
                    <a:ext uri="{9D8B030D-6E8A-4147-A177-3AD203B41FA5}">
                      <a16:colId xmlns:a16="http://schemas.microsoft.com/office/drawing/2014/main" xmlns="" val="3612465870"/>
                    </a:ext>
                  </a:extLst>
                </a:gridCol>
              </a:tblGrid>
              <a:tr h="1152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подготовки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 </a:t>
                      </a:r>
                      <a:b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бюджетных мест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мест с оплатой обучения</a:t>
                      </a:r>
                      <a:endParaRPr lang="ru-RU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000" marR="5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0198348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Информатика 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вычислительная техника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122807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Информационные 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системы и технологии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8801530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Электроэнергетика и электротехника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6505430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Мехатроника 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робототехника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8035910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Техносферная</a:t>
                      </a: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безопасность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6414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Технология </a:t>
                      </a: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транспортных процессов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878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78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8779" y="3975675"/>
            <a:ext cx="3466650" cy="176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2" y="4537746"/>
            <a:ext cx="3664086" cy="2320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360000" y="2159999"/>
            <a:ext cx="8399199" cy="4284000"/>
          </a:xfrm>
          <a:prstGeom prst="rect">
            <a:avLst/>
          </a:prstGeom>
          <a:solidFill>
            <a:schemeClr val="bg1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7325" marR="0" lvl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accent5">
                  <a:lumMod val="50000"/>
                </a:schemeClr>
              </a:buClr>
              <a:buSzTx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Индивидуальные достижения,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за которые начисляются  дополнительные конкурсные баллы:</a:t>
            </a:r>
          </a:p>
          <a:p>
            <a:pPr marL="360000" lvl="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медаль за успехи в учении или аттестат с отличием 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8 баллов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диплом СПО с отличием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8 баллов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;</a:t>
            </a:r>
            <a:endParaRPr lang="ru-RU" sz="2000" baseline="0" dirty="0">
              <a:latin typeface="Arial" pitchFamily="34" charset="0"/>
              <a:cs typeface="Arial" pitchFamily="34" charset="0"/>
            </a:endParaRP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победа (занятие призового места) в ол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импиаде «Экспресс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надежды», проводимой СамГУПС 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8 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 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результативное участие в очном туре олимпиады </a:t>
            </a:r>
            <a:br>
              <a:rPr lang="ru-RU" sz="2000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«Экспресс надежды»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6 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участие в научных конференциях 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и научно-исследовательских конкурсах 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до 8  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Правила приема - 2018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176" y="2174293"/>
            <a:ext cx="2793444" cy="1853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176" y="4028381"/>
            <a:ext cx="2834368" cy="1884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360000" y="2160000"/>
            <a:ext cx="5472608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45720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accent5">
                  <a:lumMod val="50000"/>
                </a:schemeClr>
              </a:buClr>
              <a:buSzTx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Индивидуальные достижения, </a:t>
            </a:r>
            <a:r>
              <a:rPr lang="en-US" sz="2000" b="1" baseline="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baseline="0" dirty="0">
                <a:latin typeface="Arial" pitchFamily="34" charset="0"/>
                <a:cs typeface="Arial" pitchFamily="34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за которые начисляются  дополнительные конкурсные баллы: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статус чемпиона и призера Олимпийских игр, Паралимпийских игр и </a:t>
            </a:r>
            <a:r>
              <a:rPr lang="ru-RU" sz="2000" baseline="0" dirty="0" err="1" smtClean="0">
                <a:latin typeface="Arial" pitchFamily="34" charset="0"/>
                <a:cs typeface="Arial" pitchFamily="34" charset="0"/>
              </a:rPr>
              <a:t>Сурдлимпийских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 игр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10 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наличие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baseline="0" dirty="0" smtClean="0">
                <a:latin typeface="Arial" pitchFamily="34" charset="0"/>
                <a:cs typeface="Arial" pitchFamily="34" charset="0"/>
              </a:rPr>
              <a:t>золотого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 знака отличия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«Готов к труду и обороне» 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2 балла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волонтерская деятельност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ь </a:t>
            </a:r>
            <a:r>
              <a:rPr lang="ru-RU" sz="2000" baseline="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baseline="0" dirty="0" smtClean="0">
                <a:latin typeface="Arial" pitchFamily="34" charset="0"/>
                <a:cs typeface="Arial" pitchFamily="34" charset="0"/>
              </a:rPr>
              <a:t>2 балла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.</a:t>
            </a:r>
            <a:endParaRPr lang="ru-RU" sz="2000" baseline="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Правила приема - 2018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Мероприятия для школьников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683568" y="1873202"/>
            <a:ext cx="7793955" cy="41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aseline="0" dirty="0" smtClean="0"/>
              <a:t>1. Олимпиада «Паруса надежды</a:t>
            </a:r>
            <a:r>
              <a:rPr lang="ru-RU" sz="2400" baseline="0" dirty="0"/>
              <a:t>» </a:t>
            </a:r>
            <a:r>
              <a:rPr lang="ru-RU" sz="2400" baseline="0" dirty="0" smtClean="0"/>
              <a:t>включена в перечень олимпиад школьников по физике! </a:t>
            </a:r>
          </a:p>
          <a:p>
            <a:endParaRPr lang="ru-RU" sz="2400" baseline="0" dirty="0" smtClean="0"/>
          </a:p>
          <a:p>
            <a:r>
              <a:rPr lang="ru-RU" sz="2200" baseline="0" dirty="0" smtClean="0"/>
              <a:t>А значит, её призеры и победители смогут либо поступить в любой вуз вне конкурса, либо получить 100 баллов по физике (при условии, что ЕГЭ по физике будет не менее 75 баллов). </a:t>
            </a:r>
          </a:p>
          <a:p>
            <a:endParaRPr lang="ru-RU" sz="2200" baseline="0" dirty="0"/>
          </a:p>
          <a:p>
            <a:r>
              <a:rPr lang="ru-RU" sz="2200" baseline="0" dirty="0" smtClean="0"/>
              <a:t>График проведения оли</a:t>
            </a:r>
            <a:r>
              <a:rPr lang="ru-RU" sz="2200" baseline="0" dirty="0"/>
              <a:t>м</a:t>
            </a:r>
            <a:r>
              <a:rPr lang="ru-RU" sz="2200" baseline="0" dirty="0" smtClean="0"/>
              <a:t>пиады утверждается в Москве и будет размещен на сайте </a:t>
            </a:r>
            <a:r>
              <a:rPr lang="en-US" sz="2200" baseline="0" dirty="0" smtClean="0"/>
              <a:t>samgups.ru</a:t>
            </a:r>
            <a:r>
              <a:rPr lang="ru-RU" sz="2200" baseline="0" dirty="0" smtClean="0"/>
              <a:t> (дата начала – 15 декабря 2017 г.).</a:t>
            </a:r>
          </a:p>
          <a:p>
            <a:endParaRPr lang="ru-RU" sz="2200" baseline="0" dirty="0" smtClean="0"/>
          </a:p>
          <a:p>
            <a:pPr algn="ctr"/>
            <a:r>
              <a:rPr lang="ru-RU" sz="2200" b="1" baseline="0" dirty="0" smtClean="0"/>
              <a:t>УЧАСТВУЙ И ПОСТУПАЙ!</a:t>
            </a:r>
            <a:endParaRPr lang="en-US" sz="2200" b="1" baseline="0" dirty="0" smtClean="0"/>
          </a:p>
          <a:p>
            <a:endParaRPr lang="en-US" sz="2200" baseline="0" dirty="0"/>
          </a:p>
          <a:p>
            <a:endParaRPr lang="ru-RU" sz="3200" baseline="0" dirty="0" smtClean="0"/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0" y="223144"/>
            <a:ext cx="6365347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</a:t>
            </a:r>
            <a:r>
              <a:rPr lang="ru-RU" baseline="0" dirty="0" smtClean="0">
                <a:solidFill>
                  <a:srgbClr val="000F22"/>
                </a:solidFill>
                <a:cs typeface="Arial" charset="0"/>
              </a:rPr>
              <a:t>! </a:t>
            </a:r>
            <a:r>
              <a:rPr lang="en-US" baseline="0" dirty="0" smtClean="0">
                <a:solidFill>
                  <a:srgbClr val="000F22"/>
                </a:solidFill>
                <a:cs typeface="Arial" charset="0"/>
              </a:rPr>
              <a:t>                 www.samgups.ru</a:t>
            </a:r>
            <a:endParaRPr lang="ru-RU" baseline="0" dirty="0">
              <a:solidFill>
                <a:srgbClr val="000F22"/>
              </a:solidFill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14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799184"/>
              </p:ext>
            </p:extLst>
          </p:nvPr>
        </p:nvGraphicFramePr>
        <p:xfrm>
          <a:off x="232838" y="1947698"/>
          <a:ext cx="8597900" cy="4649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273"/>
                <a:gridCol w="1388533"/>
                <a:gridCol w="6031094"/>
              </a:tblGrid>
              <a:tr h="6509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Начало</a:t>
                      </a:r>
                      <a:r>
                        <a:rPr lang="ru-RU" baseline="0" dirty="0" smtClean="0"/>
                        <a:t> участия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Наимено-вание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 anchor="ctr"/>
                </a:tc>
              </a:tr>
              <a:tr h="929931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Сентябрь-октябрь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«ВЗЛЁТ»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Областной конкурс</a:t>
                      </a:r>
                      <a:r>
                        <a:rPr lang="ru-RU" baseline="0" dirty="0" smtClean="0"/>
                        <a:t> научно-технического творчества. Преподаватели СамГУПС осуществляют руководство, в </a:t>
                      </a:r>
                      <a:r>
                        <a:rPr lang="ru-RU" baseline="0" dirty="0" err="1" smtClean="0"/>
                        <a:t>т.ч</a:t>
                      </a:r>
                      <a:r>
                        <a:rPr lang="ru-RU" baseline="0" dirty="0" smtClean="0"/>
                        <a:t>. проектами, занимающими первые и призовые места</a:t>
                      </a:r>
                      <a:endParaRPr lang="ru-RU" dirty="0"/>
                    </a:p>
                  </a:txBody>
                  <a:tcPr/>
                </a:tc>
              </a:tr>
              <a:tr h="1208910">
                <a:tc>
                  <a:txBody>
                    <a:bodyPr/>
                    <a:lstStyle/>
                    <a:p>
                      <a:r>
                        <a:rPr lang="ru-RU" dirty="0" smtClean="0"/>
                        <a:t>Декабрь-январь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«Паруса надежды»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Олимпиада по математике и физике из списка Министерства</a:t>
                      </a:r>
                      <a:r>
                        <a:rPr lang="ru-RU" baseline="0" dirty="0" smtClean="0"/>
                        <a:t> образования России. Победители и призеры могут поступать во многие вузы без экзаменов, в </a:t>
                      </a:r>
                      <a:r>
                        <a:rPr lang="ru-RU" baseline="0" dirty="0" err="1" smtClean="0"/>
                        <a:t>т.ч</a:t>
                      </a:r>
                      <a:r>
                        <a:rPr lang="ru-RU" baseline="0" dirty="0" smtClean="0"/>
                        <a:t>. – в СамГУПС</a:t>
                      </a:r>
                      <a:endParaRPr lang="ru-RU" dirty="0"/>
                    </a:p>
                  </a:txBody>
                  <a:tcPr/>
                </a:tc>
              </a:tr>
              <a:tr h="929931"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Февраль-март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«Экспресс надежды»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Олимпиада СамГУПС по математике и физике.</a:t>
                      </a:r>
                      <a:r>
                        <a:rPr lang="ru-RU" baseline="0" dirty="0" smtClean="0"/>
                        <a:t> Начисляются баллы за индивидуальные достижения, выплачиваются денежные призы (до 10 000 рублей)</a:t>
                      </a:r>
                      <a:endParaRPr lang="ru-RU" dirty="0"/>
                    </a:p>
                  </a:txBody>
                  <a:tcPr/>
                </a:tc>
              </a:tr>
              <a:tr h="929931"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Март-апрель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Молодежный</a:t>
                      </a:r>
                      <a:r>
                        <a:rPr lang="ru-RU" baseline="0" dirty="0" smtClean="0"/>
                        <a:t> научный форум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</a:t>
                      </a:r>
                      <a:r>
                        <a:rPr lang="ru-RU" baseline="0" dirty="0" smtClean="0"/>
                        <a:t> с докладами и проектами в секции «Научные исследования учащихся школ». Начисляются баллы за индивидуальные достижения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7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683568" y="1873202"/>
            <a:ext cx="7793955" cy="41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aseline="0" dirty="0" smtClean="0"/>
              <a:t>Олимпиада «Паруса надежды</a:t>
            </a:r>
            <a:r>
              <a:rPr lang="ru-RU" sz="2400" baseline="0" dirty="0"/>
              <a:t>» </a:t>
            </a:r>
            <a:r>
              <a:rPr lang="ru-RU" sz="2400" baseline="0" dirty="0" smtClean="0"/>
              <a:t>включена в перечень олимпиад школьников по физике (в 2017 году)! </a:t>
            </a:r>
          </a:p>
          <a:p>
            <a:endParaRPr lang="ru-RU" sz="2400" baseline="0" dirty="0" smtClean="0"/>
          </a:p>
          <a:p>
            <a:r>
              <a:rPr lang="ru-RU" sz="2200" baseline="0" dirty="0" smtClean="0"/>
              <a:t>А значит, её призеры и победители смогут либо поступить в любой вуз вне конкурса, либо получить 100 баллов по физике (при условии, что ЕГЭ по физике будет не менее 75 баллов). </a:t>
            </a:r>
          </a:p>
          <a:p>
            <a:endParaRPr lang="ru-RU" sz="2200" baseline="0" dirty="0"/>
          </a:p>
          <a:p>
            <a:r>
              <a:rPr lang="ru-RU" sz="2200" baseline="0" dirty="0" smtClean="0"/>
              <a:t>График проведения оли</a:t>
            </a:r>
            <a:r>
              <a:rPr lang="ru-RU" sz="2200" baseline="0" dirty="0"/>
              <a:t>м</a:t>
            </a:r>
            <a:r>
              <a:rPr lang="ru-RU" sz="2200" baseline="0" dirty="0" smtClean="0"/>
              <a:t>пиады утверждается в Москве и будет размещен на сайте </a:t>
            </a:r>
            <a:r>
              <a:rPr lang="en-US" sz="2200" baseline="0" dirty="0" smtClean="0"/>
              <a:t>samgups.ru</a:t>
            </a:r>
            <a:r>
              <a:rPr lang="ru-RU" sz="2200" baseline="0" dirty="0" smtClean="0"/>
              <a:t> (дата начала – 15 декабря 2017 г.).</a:t>
            </a:r>
          </a:p>
          <a:p>
            <a:endParaRPr lang="ru-RU" sz="2200" baseline="0" dirty="0" smtClean="0"/>
          </a:p>
          <a:p>
            <a:pPr algn="ctr"/>
            <a:r>
              <a:rPr lang="ru-RU" sz="2200" b="1" baseline="0" dirty="0" smtClean="0"/>
              <a:t>УЧАСТВУЙ И ПОСТУПАЙ!</a:t>
            </a:r>
            <a:endParaRPr lang="en-US" sz="2200" b="1" baseline="0" dirty="0" smtClean="0"/>
          </a:p>
          <a:p>
            <a:endParaRPr lang="en-US" sz="2200" baseline="0" dirty="0"/>
          </a:p>
          <a:p>
            <a:endParaRPr lang="ru-RU" sz="3200" baseline="0" dirty="0" smtClean="0"/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Паруса надежды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27" y="1844824"/>
            <a:ext cx="2782505" cy="2763315"/>
          </a:xfrm>
          <a:prstGeom prst="rect">
            <a:avLst/>
          </a:prstGeom>
        </p:spPr>
      </p:pic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3216315" y="1873202"/>
            <a:ext cx="5261208" cy="41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200" baseline="0" dirty="0" smtClean="0"/>
              <a:t>Олимпиада </a:t>
            </a:r>
            <a:r>
              <a:rPr lang="ru-RU" sz="2200" baseline="0" dirty="0"/>
              <a:t>«Экспресс надежды</a:t>
            </a:r>
            <a:r>
              <a:rPr lang="ru-RU" sz="2200" baseline="0" dirty="0" smtClean="0"/>
              <a:t>»</a:t>
            </a:r>
            <a:br>
              <a:rPr lang="ru-RU" sz="2200" baseline="0" dirty="0" smtClean="0"/>
            </a:br>
            <a:r>
              <a:rPr lang="ru-RU" sz="2200" baseline="0" dirty="0" smtClean="0"/>
              <a:t>по физике и математике</a:t>
            </a:r>
            <a:br>
              <a:rPr lang="ru-RU" sz="2200" baseline="0" dirty="0" smtClean="0"/>
            </a:br>
            <a:r>
              <a:rPr lang="ru-RU" sz="2200" baseline="0" dirty="0" smtClean="0"/>
              <a:t>для учащихся </a:t>
            </a:r>
            <a:r>
              <a:rPr lang="ru-RU" sz="2200" baseline="0" dirty="0"/>
              <a:t>9-11 </a:t>
            </a:r>
            <a:r>
              <a:rPr lang="ru-RU" sz="2200" baseline="0" dirty="0" smtClean="0"/>
              <a:t>классов:</a:t>
            </a:r>
          </a:p>
          <a:p>
            <a:pPr indent="352425"/>
            <a:endParaRPr lang="ru-RU" sz="1000" baseline="0" dirty="0" smtClean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200" baseline="0" dirty="0" smtClean="0"/>
              <a:t>победителям </a:t>
            </a:r>
            <a:r>
              <a:rPr lang="ru-RU" sz="2200" baseline="0" dirty="0"/>
              <a:t>и призерам олимпиады </a:t>
            </a:r>
            <a:r>
              <a:rPr lang="ru-RU" sz="2200" baseline="0" dirty="0" smtClean="0"/>
              <a:t>(не более 10% от числа участников по каждому предмету) – </a:t>
            </a:r>
            <a:br>
              <a:rPr lang="ru-RU" sz="2200" baseline="0" dirty="0" smtClean="0"/>
            </a:br>
            <a:r>
              <a:rPr lang="ru-RU" sz="3200" baseline="0" dirty="0" smtClean="0"/>
              <a:t>8 баллов!</a:t>
            </a: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Экспресс надежды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Содержимое 4"/>
          <p:cNvSpPr txBox="1">
            <a:spLocks/>
          </p:cNvSpPr>
          <p:nvPr/>
        </p:nvSpPr>
        <p:spPr bwMode="auto">
          <a:xfrm>
            <a:off x="916682" y="4869160"/>
            <a:ext cx="790379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200" baseline="0" dirty="0" smtClean="0"/>
              <a:t>участникам заключительного этапа, решившим одну или более задач</a:t>
            </a:r>
            <a:r>
              <a:rPr lang="ru-RU" sz="2200" baseline="0" dirty="0"/>
              <a:t>, – </a:t>
            </a:r>
            <a:r>
              <a:rPr lang="ru-RU" sz="2200" baseline="0" dirty="0" smtClean="0"/>
              <a:t/>
            </a:r>
            <a:br>
              <a:rPr lang="ru-RU" sz="2200" baseline="0" dirty="0" smtClean="0"/>
            </a:br>
            <a:r>
              <a:rPr lang="ru-RU" sz="2200" baseline="0" dirty="0" smtClean="0"/>
              <a:t>			</a:t>
            </a:r>
            <a:r>
              <a:rPr lang="ru-RU" sz="3200" baseline="0" dirty="0" smtClean="0"/>
              <a:t>6 </a:t>
            </a:r>
            <a:r>
              <a:rPr lang="ru-RU" sz="3200" baseline="0" dirty="0"/>
              <a:t>баллов!</a:t>
            </a:r>
          </a:p>
        </p:txBody>
      </p:sp>
    </p:spTree>
    <p:extLst>
      <p:ext uri="{BB962C8B-B14F-4D97-AF65-F5344CB8AC3E}">
        <p14:creationId xmlns:p14="http://schemas.microsoft.com/office/powerpoint/2010/main" val="272801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683568" y="1873202"/>
            <a:ext cx="8147171" cy="41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ru-RU" sz="2200" baseline="0" dirty="0" smtClean="0"/>
              <a:t>Ежегодно в составе молодежного научного форума СамГУПС организовывается секция «Научные исследования учащихся школ», на которой заслушиваются доклады и рассматриваются проекты </a:t>
            </a:r>
            <a:br>
              <a:rPr lang="ru-RU" sz="2200" baseline="0" dirty="0" smtClean="0"/>
            </a:br>
            <a:r>
              <a:rPr lang="ru-RU" sz="2200" b="1" baseline="0" dirty="0" smtClean="0"/>
              <a:t>как по техническим, так и по гуманитарным направлениям</a:t>
            </a:r>
            <a:r>
              <a:rPr lang="ru-RU" sz="2200" baseline="0" dirty="0" smtClean="0"/>
              <a:t>. </a:t>
            </a:r>
          </a:p>
          <a:p>
            <a:pPr algn="ctr">
              <a:lnSpc>
                <a:spcPct val="150000"/>
              </a:lnSpc>
            </a:pPr>
            <a:r>
              <a:rPr lang="ru-RU" sz="2400" b="1" baseline="0" dirty="0" smtClean="0"/>
              <a:t>Тематика может быть не связана </a:t>
            </a:r>
            <a:br>
              <a:rPr lang="ru-RU" sz="2400" b="1" baseline="0" dirty="0" smtClean="0"/>
            </a:br>
            <a:r>
              <a:rPr lang="ru-RU" sz="2400" b="1" baseline="0" dirty="0" smtClean="0"/>
              <a:t>с железнодорожным транспортом!</a:t>
            </a:r>
            <a:endParaRPr lang="ru-RU" sz="3200" b="1" baseline="0" dirty="0" smtClean="0"/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Молодежный научный форум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6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Выше балл – больше стипендия!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094573"/>
              </p:ext>
            </p:extLst>
          </p:nvPr>
        </p:nvGraphicFramePr>
        <p:xfrm>
          <a:off x="1444625" y="3686011"/>
          <a:ext cx="6255048" cy="2520000"/>
        </p:xfrm>
        <a:graphic>
          <a:graphicData uri="http://schemas.openxmlformats.org/drawingml/2006/table">
            <a:tbl>
              <a:tblPr/>
              <a:tblGrid>
                <a:gridCol w="3127524">
                  <a:extLst>
                    <a:ext uri="{9D8B030D-6E8A-4147-A177-3AD203B41FA5}">
                      <a16:colId xmlns:a16="http://schemas.microsoft.com/office/drawing/2014/main" xmlns="" val="2070735858"/>
                    </a:ext>
                  </a:extLst>
                </a:gridCol>
                <a:gridCol w="3127524">
                  <a:extLst>
                    <a:ext uri="{9D8B030D-6E8A-4147-A177-3AD203B41FA5}">
                      <a16:colId xmlns:a16="http://schemas.microsoft.com/office/drawing/2014/main" xmlns="" val="420440005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Сумма баллов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ЕГЭ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Размер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стипендии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руб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433521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180-189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1 000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6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73072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190-209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3 000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6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58783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210-229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5 000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6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548612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230-249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7 000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6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30427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250-269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9 000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6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77032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270-300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C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15 000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6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443211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625" y="182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9144000" cy="167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одержимое 4"/>
          <p:cNvSpPr txBox="1">
            <a:spLocks/>
          </p:cNvSpPr>
          <p:nvPr/>
        </p:nvSpPr>
        <p:spPr bwMode="auto">
          <a:xfrm>
            <a:off x="331590" y="2060410"/>
            <a:ext cx="847057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baseline="0" dirty="0"/>
              <a:t>Третий год подряд </a:t>
            </a:r>
            <a:r>
              <a:rPr lang="ru-RU" sz="2200" baseline="0" dirty="0" smtClean="0"/>
              <a:t>в мае </a:t>
            </a:r>
            <a:r>
              <a:rPr lang="ru-RU" sz="2200" baseline="0" dirty="0"/>
              <a:t>одновременно с «Ночью </a:t>
            </a:r>
            <a:r>
              <a:rPr lang="ru-RU" sz="2200" baseline="0" dirty="0" smtClean="0"/>
              <a:t>музеев» СамГУПС проводит «Ночь открытых дверей». Здесь можно и посетить музей железнодорожной техники под открытым небом, и познакомиться с одной из площадок нашего вуза.</a:t>
            </a:r>
            <a:endParaRPr lang="ru-RU" sz="2200" b="1" baseline="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600" baseline="0" dirty="0" smtClean="0">
                <a:solidFill>
                  <a:srgbClr val="FF0000"/>
                </a:solidFill>
              </a:rPr>
              <a:t>18 мая 2018 г., начало в 18:00</a:t>
            </a:r>
            <a:endParaRPr lang="ru-RU" sz="2600" baseline="0" dirty="0">
              <a:solidFill>
                <a:srgbClr val="FF0000"/>
              </a:solidFill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231740" y="954590"/>
            <a:ext cx="6599238" cy="784692"/>
          </a:xfrm>
          <a:prstGeom prst="rect">
            <a:avLst/>
          </a:prstGeom>
          <a:solidFill>
            <a:srgbClr val="AE0E02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2800" baseline="0" dirty="0" smtClean="0">
                <a:solidFill>
                  <a:srgbClr val="FFFF99"/>
                </a:solidFill>
                <a:cs typeface="Arial" charset="0"/>
              </a:rPr>
              <a:t>Правила приема - 2016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ea typeface="+mj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17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>
                <a:solidFill>
                  <a:schemeClr val="bg1"/>
                </a:solidFill>
                <a:latin typeface="Arial" charset="0"/>
                <a:cs typeface="Arial" charset="0"/>
              </a:rPr>
              <a:t>Ночь открытых </a:t>
            </a: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дверей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21" name="Picture 2" descr="https://pp.userapi.com/c837627/v837627701/3ca19/FrfL65eGv1w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/>
        </p:blipFill>
        <p:spPr bwMode="auto">
          <a:xfrm>
            <a:off x="347275" y="3933320"/>
            <a:ext cx="3882607" cy="23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6" descr="https://pp.userapi.com/c837627/v837627701/3ca87/TvEmYkho01w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" t="713" r="1509" b="885"/>
          <a:stretch/>
        </p:blipFill>
        <p:spPr bwMode="auto">
          <a:xfrm>
            <a:off x="3419870" y="3933320"/>
            <a:ext cx="3489750" cy="23760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pp.userapi.com/c837627/v837627701/3ca4b/EEY5zG6OELc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8"/>
          <a:stretch/>
        </p:blipFill>
        <p:spPr bwMode="auto">
          <a:xfrm>
            <a:off x="6888270" y="3573016"/>
            <a:ext cx="1967571" cy="273630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1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193" y="5001790"/>
            <a:ext cx="1889904" cy="1537122"/>
          </a:xfrm>
          <a:prstGeom prst="rect">
            <a:avLst/>
          </a:prstGeom>
        </p:spPr>
      </p:pic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5" name="Содержимое 4"/>
          <p:cNvSpPr>
            <a:spLocks noGrp="1"/>
          </p:cNvSpPr>
          <p:nvPr>
            <p:ph idx="1"/>
          </p:nvPr>
        </p:nvSpPr>
        <p:spPr>
          <a:xfrm>
            <a:off x="755576" y="1844824"/>
            <a:ext cx="7992888" cy="4511526"/>
          </a:xfrm>
        </p:spPr>
        <p:txBody>
          <a:bodyPr/>
          <a:lstStyle/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chemeClr val="accent5">
                  <a:lumMod val="50000"/>
                </a:schemeClr>
              </a:buClr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Программы среднего профессионального образования (техникум)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chemeClr val="accent5">
                  <a:lumMod val="50000"/>
                </a:schemeClr>
              </a:buClr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14 профилей подготовки бакалавров (4 года обучения)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chemeClr val="accent5">
                  <a:lumMod val="50000"/>
                </a:schemeClr>
              </a:buClr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10 программ магистратуры</a:t>
            </a:r>
          </a:p>
          <a:p>
            <a:pPr marL="539750" lvl="0" indent="-539750">
              <a:lnSpc>
                <a:spcPct val="114000"/>
              </a:lnSpc>
              <a:spcBef>
                <a:spcPts val="1800"/>
              </a:spcBef>
              <a:buClr>
                <a:srgbClr val="4472C4">
                  <a:lumMod val="50000"/>
                </a:srgbClr>
              </a:buClr>
            </a:pPr>
            <a:r>
              <a:rPr lang="ru-RU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13</a:t>
            </a:r>
            <a:r>
              <a:rPr lang="ru-RU" sz="2200" dirty="0">
                <a:solidFill>
                  <a:prstClr val="black"/>
                </a:solidFill>
                <a:cs typeface="Arial" pitchFamily="34" charset="0"/>
              </a:rPr>
              <a:t> </a:t>
            </a: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специализаций (5 лет обучения)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chemeClr val="accent5">
                  <a:lumMod val="50000"/>
                </a:schemeClr>
              </a:buClr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Очная и заочная формы обучения 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chemeClr val="accent5">
                  <a:lumMod val="50000"/>
                </a:schemeClr>
              </a:buClr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Второе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высшее образование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chemeClr val="accent5">
                  <a:lumMod val="50000"/>
                </a:schemeClr>
              </a:buClr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Аспирантура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800" b="1" baseline="0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sz="24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образовательные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программы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4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195263"/>
            <a:ext cx="8204200" cy="533400"/>
          </a:xfrm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56650" y="411163"/>
            <a:ext cx="0" cy="1055687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971800" y="819150"/>
            <a:ext cx="6048375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3081338" y="6396038"/>
            <a:ext cx="5761037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5725" y="6586538"/>
            <a:ext cx="8748713" cy="0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91580" y="2078850"/>
            <a:ext cx="7695855" cy="1454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800" b="1" i="0" u="none" strike="noStrike" kern="120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Делайте правильный выбор –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800" b="1" i="0" u="none" strike="noStrike" kern="120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выбирайте СамГУПС!</a:t>
            </a:r>
            <a:endParaRPr kumimoji="0" lang="ru-RU" sz="5800" b="1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Нижний колонтитул 15"/>
          <p:cNvSpPr txBox="1">
            <a:spLocks/>
          </p:cNvSpPr>
          <p:nvPr/>
        </p:nvSpPr>
        <p:spPr bwMode="auto">
          <a:xfrm>
            <a:off x="2987824" y="4037739"/>
            <a:ext cx="5499611" cy="20162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Приемная комиссия СамГУПС: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ул. Свободы, 2В, ауд.5110 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prkom@samgups.ru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(846) 255-68-75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8-800-775-23-25</a:t>
            </a:r>
          </a:p>
        </p:txBody>
      </p:sp>
      <p:pic>
        <p:nvPicPr>
          <p:cNvPr id="17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" y="1268760"/>
            <a:ext cx="3072320" cy="6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323528" y="5977167"/>
            <a:ext cx="2475354" cy="4586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samgups.ru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" name="Заголовок 1"/>
          <p:cNvSpPr>
            <a:spLocks noGrp="1"/>
          </p:cNvSpPr>
          <p:nvPr>
            <p:ph type="ctrTitle"/>
          </p:nvPr>
        </p:nvSpPr>
        <p:spPr>
          <a:xfrm>
            <a:off x="3131840" y="1313765"/>
            <a:ext cx="5355595" cy="765085"/>
          </a:xfrm>
        </p:spPr>
        <p:txBody>
          <a:bodyPr/>
          <a:lstStyle/>
          <a:p>
            <a:pPr algn="r" eaLnBrk="1" hangingPunct="1">
              <a:lnSpc>
                <a:spcPct val="150000"/>
              </a:lnSpc>
            </a:pPr>
            <a:r>
              <a:rPr lang="ru-RU" sz="2000" b="1" spc="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САМАРСКИЙ ГОСУДАРСТВЕННЫЙ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УНИВЕРСИТЕТ ПУТЕЙ СООБЩЕНИЯ</a:t>
            </a:r>
          </a:p>
        </p:txBody>
      </p:sp>
      <p:sp>
        <p:nvSpPr>
          <p:cNvPr id="5122" name="AutoShape 2" descr="https://mail.yandex.ru/message_part/blob?_uid=6777525&amp;hid=1.1.3&amp;ids=2060000006375709194&amp;name=blob&amp;yandex_class=yandex_inline_content_80929.14856869.31234568430215197111525712609_1.1.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4" name="AutoShape 4" descr="https://mail.yandex.ru/message_part/blob?_uid=6777525&amp;hid=1.1.3&amp;ids=2060000006375709194&amp;name=blob&amp;yandex_class=yandex_inline_content_80929.14856869.31234568430215197111525712609_1.1.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1" y="4047198"/>
            <a:ext cx="2006765" cy="200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5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>
        <p:push dir="u"/>
      </p:transition>
    </mc:Choice>
    <mc:Fallback xmlns="">
      <p:transition spd="slow" advTm="1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 smtClean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  <a:endParaRPr lang="ru-RU" baseline="0" dirty="0">
              <a:solidFill>
                <a:srgbClr val="000F22"/>
              </a:solidFill>
              <a:cs typeface="Arial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449839"/>
              </p:ext>
            </p:extLst>
          </p:nvPr>
        </p:nvGraphicFramePr>
        <p:xfrm>
          <a:off x="432000" y="1988840"/>
          <a:ext cx="8280000" cy="4284096"/>
        </p:xfrm>
        <a:graphic>
          <a:graphicData uri="http://schemas.openxmlformats.org/drawingml/2006/table">
            <a:tbl>
              <a:tblPr/>
              <a:tblGrid>
                <a:gridCol w="57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Специальности</a:t>
                      </a:r>
                      <a:b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5 лет, заочно – 5,5 лет)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18256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Наземные транспортно-технологические средства</a:t>
                      </a:r>
                      <a:endParaRPr lang="ru-RU" sz="20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inden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Физика</a:t>
                      </a:r>
                    </a:p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Подвижной состав железных дорог</a:t>
                      </a:r>
                      <a:endParaRPr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Эксплуатация железных дорог</a:t>
                      </a:r>
                      <a:endParaRPr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Системы обеспечения движения </a:t>
                      </a: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поездов</a:t>
                      </a:r>
                      <a:endParaRPr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36574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Строительство железных </a:t>
                      </a: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дорог, мостов и транспортных тоннелей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4333447"/>
                  </a:ext>
                </a:extLst>
              </a:tr>
            </a:tbl>
          </a:graphicData>
        </a:graphic>
      </p:graphicFrame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1" hangingPunct="1">
              <a:defRPr/>
            </a:pPr>
            <a:r>
              <a:rPr lang="ru-RU" sz="2400" dirty="0">
                <a:solidFill>
                  <a:prstClr val="white"/>
                </a:solidFill>
                <a:latin typeface="Arial" charset="0"/>
                <a:cs typeface="Arial" charset="0"/>
              </a:rPr>
              <a:t>Сведения о специальностях</a:t>
            </a:r>
            <a:endParaRPr lang="ru-RU" sz="2400" dirty="0">
              <a:solidFill>
                <a:prstClr val="white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 smtClean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  <a:endParaRPr lang="ru-RU" baseline="0" dirty="0">
              <a:solidFill>
                <a:srgbClr val="000F22"/>
              </a:solidFill>
              <a:cs typeface="Arial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996536"/>
              </p:ext>
            </p:extLst>
          </p:nvPr>
        </p:nvGraphicFramePr>
        <p:xfrm>
          <a:off x="432000" y="1988840"/>
          <a:ext cx="8280000" cy="4282176"/>
        </p:xfrm>
        <a:graphic>
          <a:graphicData uri="http://schemas.openxmlformats.org/drawingml/2006/table">
            <a:tbl>
              <a:tblPr/>
              <a:tblGrid>
                <a:gridCol w="57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Направления и профили подготовки  </a:t>
                      </a:r>
                      <a:b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4 года)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825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Техносферная безопасность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1" u="sng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lang="ru-RU" sz="2000" b="1" u="sng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inden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Физика</a:t>
                      </a:r>
                    </a:p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  <a:endParaRPr lang="ru-RU" sz="20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Транспортная логистика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Стандартизация и метрология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82563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Электрический транспорт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36574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Наземные транспортно-технологические комплексы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433344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Эксплуатация транспортно-технологических машин и комплексов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1" hangingPunct="1">
              <a:defRPr/>
            </a:pPr>
            <a:r>
              <a:rPr lang="ru-RU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Сведения о направлениях подготовки </a:t>
            </a:r>
            <a:r>
              <a:rPr lang="en-US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технического бакалавриата</a:t>
            </a:r>
            <a:endParaRPr lang="ru-RU" sz="2400" dirty="0">
              <a:solidFill>
                <a:prstClr val="white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78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 smtClean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  <a:endParaRPr lang="ru-RU" baseline="0" dirty="0">
              <a:solidFill>
                <a:srgbClr val="000F22"/>
              </a:solidFill>
              <a:cs typeface="Arial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698865"/>
              </p:ext>
            </p:extLst>
          </p:nvPr>
        </p:nvGraphicFramePr>
        <p:xfrm>
          <a:off x="432000" y="1988840"/>
          <a:ext cx="8280000" cy="4284096"/>
        </p:xfrm>
        <a:graphic>
          <a:graphicData uri="http://schemas.openxmlformats.org/drawingml/2006/table">
            <a:tbl>
              <a:tblPr/>
              <a:tblGrid>
                <a:gridCol w="57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Направления и профили подготовки  </a:t>
                      </a:r>
                      <a:b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4 года)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0000">
                <a:tc>
                  <a:txBody>
                    <a:bodyPr/>
                    <a:lstStyle/>
                    <a:p>
                      <a:pPr marL="1825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Информатика и вычислительная техника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inden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Физика</a:t>
                      </a:r>
                    </a:p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0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Информационные системы и технологии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0000">
                <a:tc>
                  <a:txBody>
                    <a:bodyPr/>
                    <a:lstStyle/>
                    <a:p>
                      <a:pPr marL="182563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Мехатроника и робототехника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1" hangingPunct="1">
              <a:defRPr/>
            </a:pPr>
            <a:r>
              <a:rPr lang="ru-RU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Сведения о направлениях подготовки </a:t>
            </a:r>
            <a:r>
              <a:rPr lang="en-US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US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технического бакалавриата</a:t>
            </a:r>
            <a:endParaRPr lang="ru-RU" sz="2400" dirty="0">
              <a:solidFill>
                <a:prstClr val="white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6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587628"/>
              </p:ext>
            </p:extLst>
          </p:nvPr>
        </p:nvGraphicFramePr>
        <p:xfrm>
          <a:off x="432000" y="1990800"/>
          <a:ext cx="8280000" cy="4309668"/>
        </p:xfrm>
        <a:graphic>
          <a:graphicData uri="http://schemas.openxmlformats.org/drawingml/2006/table">
            <a:tbl>
              <a:tblPr/>
              <a:tblGrid>
                <a:gridCol w="57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Направления и профили подготовки </a:t>
                      </a:r>
                      <a:r>
                        <a:rPr lang="ru-RU" sz="2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4 года, заочно – 4,5 года)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17621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Экономика: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kumimoji="0" lang="ru-RU" sz="20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Обществознание</a:t>
                      </a:r>
                    </a:p>
                    <a:p>
                      <a:pPr marL="72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  <a:endParaRPr lang="ru-RU" sz="20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540000" indent="-2520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Финансы и кредит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30353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Экономика предприятий и организаций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Бухгалтерский учет, анализ и аудит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Менеджмент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Логистика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17621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Управление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персоналом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Управление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человеческими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ресурсами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1" hangingPunct="1">
              <a:defRPr/>
            </a:pP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Сведения о направлениях подготовки гуманитарного бакалавриата</a:t>
            </a:r>
            <a:endParaRPr lang="ru-RU" sz="2400" dirty="0">
              <a:solidFill>
                <a:prstClr val="white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368" y="2246797"/>
            <a:ext cx="3563438" cy="2540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5" name="Содержимое 4"/>
          <p:cNvSpPr>
            <a:spLocks noGrp="1"/>
          </p:cNvSpPr>
          <p:nvPr>
            <p:ph idx="1"/>
          </p:nvPr>
        </p:nvSpPr>
        <p:spPr>
          <a:xfrm>
            <a:off x="4167028" y="2204864"/>
            <a:ext cx="4653444" cy="3973412"/>
          </a:xfrm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None/>
            </a:pPr>
            <a:r>
              <a:rPr lang="ru-RU" sz="2600" dirty="0" smtClean="0">
                <a:cs typeface="Arial" pitchFamily="34" charset="0"/>
              </a:rPr>
              <a:t>   Университет осуществляет прием по договорам о целевом обучении с ОАО «РЖД» и его дочерними предприятиями, </a:t>
            </a:r>
            <a:endParaRPr lang="ru-RU" sz="2600" dirty="0">
              <a:cs typeface="Arial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None/>
            </a:pPr>
            <a:r>
              <a:rPr lang="ru-RU" sz="2600" dirty="0" smtClean="0">
                <a:cs typeface="Arial" pitchFamily="34" charset="0"/>
              </a:rPr>
              <a:t>МП «Самарский метрополитен» и МП «Трамвайно-троллейбусное управление»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1" hangingPunct="1">
              <a:defRPr/>
            </a:pPr>
            <a:r>
              <a:rPr lang="ru-RU" sz="2400" dirty="0" smtClean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Целевое обучение</a:t>
            </a:r>
            <a:endParaRPr lang="ru-RU" sz="2400" dirty="0">
              <a:solidFill>
                <a:prstClr val="white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9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baseline="0" dirty="0">
                <a:solidFill>
                  <a:srgbClr val="000F22"/>
                </a:solidFill>
                <a:cs typeface="Arial" charset="0"/>
              </a:rPr>
              <a:t>СамГУПС – достойный выбор!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3" name="Содержимое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278298"/>
              </p:ext>
            </p:extLst>
          </p:nvPr>
        </p:nvGraphicFramePr>
        <p:xfrm>
          <a:off x="628650" y="2078850"/>
          <a:ext cx="78867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1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68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Предметы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Минимальные баллы</a:t>
                      </a:r>
                      <a:endParaRPr lang="ru-RU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для специальностей «Системы обеспечения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движения поездов» и «Эксплуатация железных дорог»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для всех остальных специальностей и направлений подготовки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Русский язык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Математика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Физика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Обществознание*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42*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66555" y="5769260"/>
            <a:ext cx="8724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aseline="0" dirty="0" smtClean="0">
                <a:latin typeface="Arial" pitchFamily="34" charset="0"/>
                <a:ea typeface="Calibri"/>
                <a:cs typeface="Arial" pitchFamily="34" charset="0"/>
              </a:rPr>
              <a:t>* - для направлений «Экономика», «Менеджмент», «Управление персоналом»</a:t>
            </a: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8</a:t>
            </a:fld>
            <a:endParaRPr lang="ru-RU" sz="1100" dirty="0"/>
          </a:p>
        </p:txBody>
      </p:sp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Правила приема - 2018</a:t>
            </a:r>
            <a:endParaRPr lang="ru-RU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232025" y="900113"/>
            <a:ext cx="6599238" cy="819150"/>
          </a:xfrm>
          <a:prstGeom prst="rect">
            <a:avLst/>
          </a:prstGeom>
          <a:solidFill>
            <a:srgbClr val="1F4E79"/>
          </a:solidFill>
          <a:ln w="38100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0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Самарский колледж железнодорожного транспорта</a:t>
            </a:r>
            <a:endParaRPr lang="ru-RU" sz="20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13776" y="231823"/>
            <a:ext cx="8716963" cy="514350"/>
            <a:chOff x="108007" y="216137"/>
            <a:chExt cx="8716193" cy="514671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27059" y="730808"/>
              <a:ext cx="8568568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236657" y="541778"/>
              <a:ext cx="6587543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flipH="1">
            <a:off x="1833563" y="6373813"/>
            <a:ext cx="6983412" cy="0"/>
          </a:xfrm>
          <a:prstGeom prst="line">
            <a:avLst/>
          </a:prstGeom>
          <a:ln w="254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2465391" y="223144"/>
            <a:ext cx="4041824" cy="325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endParaRPr lang="ru-RU" baseline="0" dirty="0">
              <a:solidFill>
                <a:srgbClr val="000F22"/>
              </a:solidFill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FFC6-21E1-4222-AEB5-DB944525D5B1}" type="slidenum">
              <a:rPr lang="ru-RU" sz="1400" smtClean="0"/>
              <a:pPr>
                <a:defRPr/>
              </a:pPr>
              <a:t>9</a:t>
            </a:fld>
            <a:endParaRPr lang="ru-RU" sz="1100" dirty="0"/>
          </a:p>
        </p:txBody>
      </p:sp>
      <p:pic>
        <p:nvPicPr>
          <p:cNvPr id="1026" name="Picture 2" descr="https://postupi.online/images/images1366/299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817" y="2437478"/>
            <a:ext cx="6997176" cy="389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одержимое 4"/>
          <p:cNvSpPr txBox="1">
            <a:spLocks/>
          </p:cNvSpPr>
          <p:nvPr/>
        </p:nvSpPr>
        <p:spPr bwMode="auto">
          <a:xfrm>
            <a:off x="402965" y="2010109"/>
            <a:ext cx="8399199" cy="476913"/>
          </a:xfrm>
          <a:prstGeom prst="rect">
            <a:avLst/>
          </a:prstGeom>
          <a:solidFill>
            <a:schemeClr val="bg1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7325" marR="0" lvl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accent5">
                  <a:lumMod val="50000"/>
                </a:schemeClr>
              </a:buClr>
              <a:buSzTx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Поступление – по среднему баллу аттестата</a:t>
            </a:r>
            <a:endParaRPr lang="ru-RU" sz="2000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4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4448</TotalTime>
  <Words>1393</Words>
  <Application>Microsoft Office PowerPoint</Application>
  <PresentationFormat>Экран (4:3)</PresentationFormat>
  <Paragraphs>280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Times New Roman</vt:lpstr>
      <vt:lpstr>verdana</vt:lpstr>
      <vt:lpstr>Wingdings</vt:lpstr>
      <vt:lpstr>Тема Office</vt:lpstr>
      <vt:lpstr>САМАРСКИЙ ГОСУДАРСТВЕННЫЙ  УНИВЕРСИТЕТ ПУТЕЙ СООБЩЕНИЯ</vt:lpstr>
      <vt:lpstr> Основные образовательные программы</vt:lpstr>
      <vt:lpstr>Сведения о специальностях</vt:lpstr>
      <vt:lpstr>Сведения о направлениях подготовки  технического бакалавриата</vt:lpstr>
      <vt:lpstr>Сведения о направлениях подготовки  технического бакалавриата</vt:lpstr>
      <vt:lpstr>Сведения о направлениях подготовки гуманитарного бакалавриата</vt:lpstr>
      <vt:lpstr>Целевое обучение</vt:lpstr>
      <vt:lpstr>Правила приема - 2018</vt:lpstr>
      <vt:lpstr>Самарский колледж железнодорожного транспорта</vt:lpstr>
      <vt:lpstr>Правила приема - 2018</vt:lpstr>
      <vt:lpstr>Правила приема - 2018</vt:lpstr>
      <vt:lpstr>Правила приема - 2018</vt:lpstr>
      <vt:lpstr>Правила приема - 2018</vt:lpstr>
      <vt:lpstr>Мероприятия для школьников</vt:lpstr>
      <vt:lpstr>Паруса надежды</vt:lpstr>
      <vt:lpstr>Экспресс надежды</vt:lpstr>
      <vt:lpstr>Молодежный научный форум</vt:lpstr>
      <vt:lpstr>Выше балл – больше стипендия!</vt:lpstr>
      <vt:lpstr>Ночь открытых дверей</vt:lpstr>
      <vt:lpstr>САМАРСКИЙ ГОСУДАРСТВЕННЫЙ УНИВЕРСИТЕТ ПУТЕЙ СООБЩЕНИЯ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Комолов Александр Александрович</cp:lastModifiedBy>
  <cp:revision>536</cp:revision>
  <cp:lastPrinted>2018-05-10T06:34:19Z</cp:lastPrinted>
  <dcterms:created xsi:type="dcterms:W3CDTF">2015-09-24T04:55:13Z</dcterms:created>
  <dcterms:modified xsi:type="dcterms:W3CDTF">2018-05-10T06:48:24Z</dcterms:modified>
</cp:coreProperties>
</file>