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404" r:id="rId2"/>
    <p:sldId id="574" r:id="rId3"/>
    <p:sldId id="515" r:id="rId4"/>
    <p:sldId id="576" r:id="rId5"/>
    <p:sldId id="577" r:id="rId6"/>
    <p:sldId id="578" r:id="rId7"/>
    <p:sldId id="579" r:id="rId8"/>
    <p:sldId id="580" r:id="rId9"/>
    <p:sldId id="575" r:id="rId10"/>
  </p:sldIdLst>
  <p:sldSz cx="10909300" cy="777716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T Sans Narrow" panose="020B0604020202020204" charset="-52"/>
      <p:regular r:id="rId21"/>
      <p:bold r:id="rId22"/>
    </p:embeddedFont>
  </p:embeddedFontLst>
  <p:defaultTextStyle>
    <a:defPPr>
      <a:defRPr lang="ru-RU"/>
    </a:defPPr>
    <a:lvl1pPr marL="0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09602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19206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28809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38411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48014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57618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567221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076824" algn="l" defTabSz="10192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353376-4077-4FE4-9CCD-526765B98960}">
          <p14:sldIdLst>
            <p14:sldId id="404"/>
            <p14:sldId id="574"/>
            <p14:sldId id="515"/>
            <p14:sldId id="576"/>
            <p14:sldId id="577"/>
            <p14:sldId id="578"/>
            <p14:sldId id="579"/>
            <p14:sldId id="580"/>
            <p14:sldId id="575"/>
          </p14:sldIdLst>
        </p14:section>
      </p14:sectionLst>
    </p:ext>
    <p:ext uri="{EFAFB233-063F-42B5-8137-9DF3F51BA10A}">
      <p15:sldGuideLst xmlns:p15="http://schemas.microsoft.com/office/powerpoint/2012/main">
        <p15:guide id="9" pos="261" userDrawn="1">
          <p15:clr>
            <a:srgbClr val="A4A3A4"/>
          </p15:clr>
        </p15:guide>
        <p15:guide id="14" orient="horz" pos="4627" userDrawn="1">
          <p15:clr>
            <a:srgbClr val="A4A3A4"/>
          </p15:clr>
        </p15:guide>
        <p15:guide id="19" pos="6566" userDrawn="1">
          <p15:clr>
            <a:srgbClr val="A4A3A4"/>
          </p15:clr>
        </p15:guide>
        <p15:guide id="29" orient="horz" pos="4626">
          <p15:clr>
            <a:srgbClr val="A4A3A4"/>
          </p15:clr>
        </p15:guide>
        <p15:guide id="32" pos="3255">
          <p15:clr>
            <a:srgbClr val="A4A3A4"/>
          </p15:clr>
        </p15:guide>
        <p15:guide id="33" orient="horz" pos="1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B5D982-70C9-A7ED-296E-7DFBB842C397}" name="Александра Булдыско" initials="АБ" userId="d9edfb1cbd4a0e9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тефаненко" initials="М.И." lastIdx="0" clrIdx="0"/>
  <p:cmAuthor id="7" name="Константин" initials="К" lastIdx="1" clrIdx="7"/>
  <p:cmAuthor id="1" name="Lenovo" initials="L" lastIdx="12" clrIdx="1"/>
  <p:cmAuthor id="8" name="Гофман Андрей Владимирович" initials="ГАВ" lastIdx="25" clrIdx="8"/>
  <p:cmAuthor id="2" name="User" initials="U" lastIdx="4" clrIdx="2"/>
  <p:cmAuthor id="9" name="яна малькова" initials="ям" lastIdx="49" clrIdx="9">
    <p:extLst>
      <p:ext uri="{19B8F6BF-5375-455C-9EA6-DF929625EA0E}">
        <p15:presenceInfo xmlns:p15="http://schemas.microsoft.com/office/powerpoint/2012/main" userId="d305be5098be4230" providerId="Windows Live"/>
      </p:ext>
    </p:extLst>
  </p:cmAuthor>
  <p:cmAuthor id="3" name="Андреева Юлия Олеговна" initials="АЮО" lastIdx="1" clrIdx="3"/>
  <p:cmAuthor id="10" name="Aleksei" initials="A" lastIdx="14" clrIdx="10"/>
  <p:cmAuthor id="4" name="Александра Булдыско" initials="АБ" lastIdx="5" clrIdx="4"/>
  <p:cmAuthor id="11" name="Boykov_AV" initials="B" lastIdx="2" clrIdx="11"/>
  <p:cmAuthor id="5" name="Zhukovskiy_Yul" initials="Z" lastIdx="15" clrIdx="5"/>
  <p:cmAuthor id="6" name="Artem Balyko" initials="AB" lastIdx="14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B98"/>
    <a:srgbClr val="0070C0"/>
    <a:srgbClr val="041B4F"/>
    <a:srgbClr val="89D6FF"/>
    <a:srgbClr val="0033CC"/>
    <a:srgbClr val="00B0F0"/>
    <a:srgbClr val="F9A76C"/>
    <a:srgbClr val="E2E3E5"/>
    <a:srgbClr val="F2F2F2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4" autoAdjust="0"/>
    <p:restoredTop sz="95788" autoAdjust="0"/>
  </p:normalViewPr>
  <p:slideViewPr>
    <p:cSldViewPr>
      <p:cViewPr varScale="1">
        <p:scale>
          <a:sx n="97" d="100"/>
          <a:sy n="97" d="100"/>
        </p:scale>
        <p:origin x="1566" y="126"/>
      </p:cViewPr>
      <p:guideLst>
        <p:guide pos="261"/>
        <p:guide orient="horz" pos="4627"/>
        <p:guide pos="6566"/>
        <p:guide orient="horz" pos="4626"/>
        <p:guide pos="3255"/>
        <p:guide orient="horz" pos="1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ВСЕРОССИЙСКИЙ ЧЕМПИОНАТ ПО РЕШЕНИЮ ТОПЛИВНО-ЭНЕРГЕТИЧЕСКИХ КЕЙСОВ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4D859-FDAD-49AC-AD4D-8B58821ECD27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801E8-62BA-405D-A318-91DE330BC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6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ВСЕРОССИЙСКИЙ ЧЕМПИОНАТ ПО РЕШЕНИЮ ТОПЛИВНО-ЭНЕРГЕТИЧЕСКИХ КЕЙСОВ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5EBC-5E3C-461C-B4B4-198EC43B8EA9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685800"/>
            <a:ext cx="481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B600D-74DA-47EB-BFBF-86958F806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423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602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206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809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411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8014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618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221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824" algn="l" defTabSz="10192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37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7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8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3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4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9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5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685800"/>
            <a:ext cx="4810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2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198" y="2415966"/>
            <a:ext cx="9272906" cy="1667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6396" y="4407060"/>
            <a:ext cx="7636510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125E-3B73-4EED-80BC-936E72ABB377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1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09C-CCBB-4DF0-A63A-F6ACDA57A214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0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9242" y="311450"/>
            <a:ext cx="2454593" cy="663579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5465" y="311450"/>
            <a:ext cx="7181956" cy="66357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4ECB-2B12-4BEF-B0E5-C823044401D2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BF62-C0F3-4E94-BBE8-D48B133DBE8A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4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760" y="4997549"/>
            <a:ext cx="9272906" cy="154463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760" y="3296297"/>
            <a:ext cx="9272906" cy="170125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92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288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38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48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57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672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76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3A83-C523-4B30-B7D3-3CC88F33DBF7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7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5466" y="1814673"/>
            <a:ext cx="4818273" cy="51325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45563" y="1814673"/>
            <a:ext cx="4818273" cy="51325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E0C-A4B8-483C-BEB1-B8661423B9E6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4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468" y="1740862"/>
            <a:ext cx="4820168" cy="7255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602" indent="0">
              <a:buNone/>
              <a:defRPr sz="2200" b="1"/>
            </a:lvl2pPr>
            <a:lvl3pPr marL="1019206" indent="0">
              <a:buNone/>
              <a:defRPr sz="2100" b="1"/>
            </a:lvl3pPr>
            <a:lvl4pPr marL="1528809" indent="0">
              <a:buNone/>
              <a:defRPr sz="1700" b="1"/>
            </a:lvl4pPr>
            <a:lvl5pPr marL="2038411" indent="0">
              <a:buNone/>
              <a:defRPr sz="1700" b="1"/>
            </a:lvl5pPr>
            <a:lvl6pPr marL="2548014" indent="0">
              <a:buNone/>
              <a:defRPr sz="1700" b="1"/>
            </a:lvl6pPr>
            <a:lvl7pPr marL="3057618" indent="0">
              <a:buNone/>
              <a:defRPr sz="1700" b="1"/>
            </a:lvl7pPr>
            <a:lvl8pPr marL="3567221" indent="0">
              <a:buNone/>
              <a:defRPr sz="1700" b="1"/>
            </a:lvl8pPr>
            <a:lvl9pPr marL="407682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468" y="2466370"/>
            <a:ext cx="4820168" cy="448087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41777" y="1740862"/>
            <a:ext cx="4822063" cy="7255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602" indent="0">
              <a:buNone/>
              <a:defRPr sz="2200" b="1"/>
            </a:lvl2pPr>
            <a:lvl3pPr marL="1019206" indent="0">
              <a:buNone/>
              <a:defRPr sz="2100" b="1"/>
            </a:lvl3pPr>
            <a:lvl4pPr marL="1528809" indent="0">
              <a:buNone/>
              <a:defRPr sz="1700" b="1"/>
            </a:lvl4pPr>
            <a:lvl5pPr marL="2038411" indent="0">
              <a:buNone/>
              <a:defRPr sz="1700" b="1"/>
            </a:lvl5pPr>
            <a:lvl6pPr marL="2548014" indent="0">
              <a:buNone/>
              <a:defRPr sz="1700" b="1"/>
            </a:lvl6pPr>
            <a:lvl7pPr marL="3057618" indent="0">
              <a:buNone/>
              <a:defRPr sz="1700" b="1"/>
            </a:lvl7pPr>
            <a:lvl8pPr marL="3567221" indent="0">
              <a:buNone/>
              <a:defRPr sz="1700" b="1"/>
            </a:lvl8pPr>
            <a:lvl9pPr marL="407682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41777" y="2466370"/>
            <a:ext cx="4822063" cy="448087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8E77-4CE6-4C57-BF17-697FD6BA117A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5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FE4-687B-4EDA-ACE3-AEB844C0043C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91EF-D8C4-46E0-9780-B7F91F20E7F7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69" y="309646"/>
            <a:ext cx="3589084" cy="131779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5236" y="309652"/>
            <a:ext cx="6098600" cy="663759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469" y="1627445"/>
            <a:ext cx="3589084" cy="5319795"/>
          </a:xfrm>
        </p:spPr>
        <p:txBody>
          <a:bodyPr/>
          <a:lstStyle>
            <a:lvl1pPr marL="0" indent="0">
              <a:buNone/>
              <a:defRPr sz="1500"/>
            </a:lvl1pPr>
            <a:lvl2pPr marL="509602" indent="0">
              <a:buNone/>
              <a:defRPr sz="1300"/>
            </a:lvl2pPr>
            <a:lvl3pPr marL="1019206" indent="0">
              <a:buNone/>
              <a:defRPr sz="1100"/>
            </a:lvl3pPr>
            <a:lvl4pPr marL="1528809" indent="0">
              <a:buNone/>
              <a:defRPr sz="1000"/>
            </a:lvl4pPr>
            <a:lvl5pPr marL="2038411" indent="0">
              <a:buNone/>
              <a:defRPr sz="1000"/>
            </a:lvl5pPr>
            <a:lvl6pPr marL="2548014" indent="0">
              <a:buNone/>
              <a:defRPr sz="1000"/>
            </a:lvl6pPr>
            <a:lvl7pPr marL="3057618" indent="0">
              <a:buNone/>
              <a:defRPr sz="1000"/>
            </a:lvl7pPr>
            <a:lvl8pPr marL="3567221" indent="0">
              <a:buNone/>
              <a:defRPr sz="1000"/>
            </a:lvl8pPr>
            <a:lvl9pPr marL="40768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52F0-A3DC-47E8-8820-B96AC98D3F11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299" y="5444016"/>
            <a:ext cx="6545580" cy="64269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38299" y="694904"/>
            <a:ext cx="6545580" cy="4666298"/>
          </a:xfrm>
        </p:spPr>
        <p:txBody>
          <a:bodyPr/>
          <a:lstStyle>
            <a:lvl1pPr marL="0" indent="0">
              <a:buNone/>
              <a:defRPr sz="3600"/>
            </a:lvl1pPr>
            <a:lvl2pPr marL="509602" indent="0">
              <a:buNone/>
              <a:defRPr sz="3100"/>
            </a:lvl2pPr>
            <a:lvl3pPr marL="1019206" indent="0">
              <a:buNone/>
              <a:defRPr sz="2700"/>
            </a:lvl3pPr>
            <a:lvl4pPr marL="1528809" indent="0">
              <a:buNone/>
              <a:defRPr sz="2200"/>
            </a:lvl4pPr>
            <a:lvl5pPr marL="2038411" indent="0">
              <a:buNone/>
              <a:defRPr sz="2200"/>
            </a:lvl5pPr>
            <a:lvl6pPr marL="2548014" indent="0">
              <a:buNone/>
              <a:defRPr sz="2200"/>
            </a:lvl6pPr>
            <a:lvl7pPr marL="3057618" indent="0">
              <a:buNone/>
              <a:defRPr sz="2200"/>
            </a:lvl7pPr>
            <a:lvl8pPr marL="3567221" indent="0">
              <a:buNone/>
              <a:defRPr sz="2200"/>
            </a:lvl8pPr>
            <a:lvl9pPr marL="407682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8299" y="6086711"/>
            <a:ext cx="6545580" cy="912736"/>
          </a:xfrm>
        </p:spPr>
        <p:txBody>
          <a:bodyPr/>
          <a:lstStyle>
            <a:lvl1pPr marL="0" indent="0">
              <a:buNone/>
              <a:defRPr sz="1500"/>
            </a:lvl1pPr>
            <a:lvl2pPr marL="509602" indent="0">
              <a:buNone/>
              <a:defRPr sz="1300"/>
            </a:lvl2pPr>
            <a:lvl3pPr marL="1019206" indent="0">
              <a:buNone/>
              <a:defRPr sz="1100"/>
            </a:lvl3pPr>
            <a:lvl4pPr marL="1528809" indent="0">
              <a:buNone/>
              <a:defRPr sz="1000"/>
            </a:lvl4pPr>
            <a:lvl5pPr marL="2038411" indent="0">
              <a:buNone/>
              <a:defRPr sz="1000"/>
            </a:lvl5pPr>
            <a:lvl6pPr marL="2548014" indent="0">
              <a:buNone/>
              <a:defRPr sz="1000"/>
            </a:lvl6pPr>
            <a:lvl7pPr marL="3057618" indent="0">
              <a:buNone/>
              <a:defRPr sz="1000"/>
            </a:lvl7pPr>
            <a:lvl8pPr marL="3567221" indent="0">
              <a:buNone/>
              <a:defRPr sz="1000"/>
            </a:lvl8pPr>
            <a:lvl9pPr marL="40768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0FE2-66DC-4F75-97AC-AAD66D1D941C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9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66" y="311448"/>
            <a:ext cx="9818370" cy="1296194"/>
          </a:xfrm>
          <a:prstGeom prst="rect">
            <a:avLst/>
          </a:prstGeom>
        </p:spPr>
        <p:txBody>
          <a:bodyPr vert="horz" lIns="101920" tIns="50961" rIns="101920" bIns="5096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466" y="1814673"/>
            <a:ext cx="9818370" cy="5132568"/>
          </a:xfrm>
          <a:prstGeom prst="rect">
            <a:avLst/>
          </a:prstGeom>
        </p:spPr>
        <p:txBody>
          <a:bodyPr vert="horz" lIns="101920" tIns="50961" rIns="101920" bIns="5096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5465" y="7208283"/>
            <a:ext cx="2545504" cy="414062"/>
          </a:xfrm>
          <a:prstGeom prst="rect">
            <a:avLst/>
          </a:prstGeom>
        </p:spPr>
        <p:txBody>
          <a:bodyPr vert="horz" lIns="101920" tIns="50961" rIns="101920" bIns="509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5470-A12F-4B80-BCB5-C6CBC16EB208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27345" y="7208283"/>
            <a:ext cx="3454611" cy="414062"/>
          </a:xfrm>
          <a:prstGeom prst="rect">
            <a:avLst/>
          </a:prstGeom>
        </p:spPr>
        <p:txBody>
          <a:bodyPr vert="horz" lIns="101920" tIns="50961" rIns="101920" bIns="509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18331" y="7208283"/>
            <a:ext cx="2545504" cy="414062"/>
          </a:xfrm>
          <a:prstGeom prst="rect">
            <a:avLst/>
          </a:prstGeom>
        </p:spPr>
        <p:txBody>
          <a:bodyPr vert="horz" lIns="101920" tIns="50961" rIns="101920" bIns="509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2C03-196E-40FF-A1A5-540B55235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101920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203" indent="-382203" algn="l" defTabSz="10192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105" indent="-318501" algn="l" defTabSz="101920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008" indent="-254802" algn="l" defTabSz="10192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3611" indent="-254802" algn="l" defTabSz="10192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3213" indent="-254802" algn="l" defTabSz="101920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816" indent="-254802" algn="l" defTabSz="10192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2419" indent="-254802" algn="l" defTabSz="10192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2022" indent="-254802" algn="l" defTabSz="10192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1624" indent="-254802" algn="l" defTabSz="10192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602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206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809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411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8014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7618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7221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824" algn="l" defTabSz="10192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sprom.ru/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8">
            <a:extLst>
              <a:ext uri="{FF2B5EF4-FFF2-40B4-BE49-F238E27FC236}">
                <a16:creationId xmlns:a16="http://schemas.microsoft.com/office/drawing/2014/main" id="{E7C730AE-E12D-484D-A922-172841E1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114" y="6777524"/>
            <a:ext cx="817811" cy="2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600" tIns="46799" rIns="93600" bIns="4679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T Sans Narrow" pitchFamily="34" charset="-5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T Sans Narrow" pitchFamily="34" charset="-5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T Sans Narrow" pitchFamily="34" charset="-5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T Sans Narrow" pitchFamily="34" charset="-5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T Sans Narrow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T Sans Narrow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T Sans Narrow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T Sans Narrow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T Sans Narrow" pitchFamily="34" charset="-52"/>
              </a:defRPr>
            </a:lvl9pPr>
          </a:lstStyle>
          <a:p>
            <a:pPr algn="r">
              <a:spcAft>
                <a:spcPts val="307"/>
              </a:spcAft>
              <a:buNone/>
              <a:defRPr/>
            </a:pPr>
            <a:r>
              <a:rPr lang="en-US" alt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ru-RU" alt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" y="1244"/>
            <a:ext cx="10711234" cy="7789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6888" y="1944365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Что вам</a:t>
            </a:r>
            <a:b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нужно знать </a:t>
            </a:r>
            <a:b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 Газстройпроме?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6888" y="7097554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1139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300" cy="75880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8198E6B-98BB-40D6-90C9-504FFBC40864}"/>
              </a:ext>
            </a:extLst>
          </p:cNvPr>
          <p:cNvSpPr/>
          <p:nvPr/>
        </p:nvSpPr>
        <p:spPr>
          <a:xfrm>
            <a:off x="413644" y="2001418"/>
            <a:ext cx="4752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Акционерное общество «Газстройпром» (АО «Газстройпром») – генеральный подрядчик по строительству объектов ПАО «Газпром», головная компания многопрофильного холдинга, выполняющего полный комплекс работ в рамках проектов по добыче, переработке и транспортировке природного газа.</a:t>
            </a:r>
          </a:p>
          <a:p>
            <a:pPr algn="just"/>
            <a:endParaRPr lang="ru-RU" sz="11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2021-м году «Газстройпром» ввёл в эксплуатацию более 960 км линейной части магистральных трубопроводов, 14 компрессорных станций, 4 дожимные компрессорные станции, 10 кустов газовых скважин. Было обеспечено создание и функционирование газотранспортной инфраструктуры от Ямала до Балтийского побережья, для </a:t>
            </a:r>
            <a:r>
              <a:rPr lang="ru-RU" sz="11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мегапроекта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«Северный поток – 2». Выполнены работы по увеличению мощности Восточного маршрута для поставок по газопроводу «Сила Сибири» в Китайскую Народную Республику.</a:t>
            </a:r>
          </a:p>
          <a:p>
            <a:pPr algn="just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2022-м году продолжается обустройство Бованенковского, Харасавэйского, Уренгойского, Чаяндинского и Ковыктинского месторождений, расширение и увеличение мощности основных газотранспортных коридоров по все стране. 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3" y="5568437"/>
            <a:ext cx="4831419" cy="949956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92086" y="6552877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Сотрудников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более 70 тыс. человек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06378" y="6552877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Парк техники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свыше 20 тыс. единиц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82" y="4685454"/>
            <a:ext cx="5199432" cy="309170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6" y="1512317"/>
            <a:ext cx="5167313" cy="3072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98" y="108026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Если коротко…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14338" y="5184725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ГАЗСТРОЙПРОМ </a:t>
            </a:r>
            <a:r>
              <a:rPr lang="ru-RU" sz="10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цифрах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14338" y="5472757"/>
            <a:ext cx="4752975" cy="0"/>
          </a:xfrm>
          <a:prstGeom prst="line">
            <a:avLst/>
          </a:prstGeom>
          <a:ln w="222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300" cy="7588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78" y="1152277"/>
            <a:ext cx="8048282" cy="43157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20A7932-9FCC-4284-8484-AAA2D47F9BAE}"/>
              </a:ext>
            </a:extLst>
          </p:cNvPr>
          <p:cNvSpPr/>
          <p:nvPr/>
        </p:nvSpPr>
        <p:spPr>
          <a:xfrm>
            <a:off x="342082" y="5881383"/>
            <a:ext cx="3888431" cy="155427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80975" lvl="0" indent="-952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Бованенковское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нефтегазоконденсатное месторождение 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952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Харасавэйское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газоконденсатное месторождение</a:t>
            </a:r>
          </a:p>
          <a:p>
            <a:pPr marL="180975" lvl="0" indent="-952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Уренгойское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нефтегазоконденсатное месторождение</a:t>
            </a:r>
          </a:p>
          <a:p>
            <a:pPr marL="180975" lvl="0" indent="-952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Чаяндинское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нефтегазоконденсатное месторождение</a:t>
            </a:r>
          </a:p>
          <a:p>
            <a:pPr marL="180975" lvl="0" indent="-952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Ковыктинское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газоконденсатное месторождение</a:t>
            </a:r>
          </a:p>
          <a:p>
            <a:pPr marL="180975" indent="-952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Реконструкция </a:t>
            </a: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сбора месторождений </a:t>
            </a:r>
            <a:br>
              <a:rPr lang="en-US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Надым-Пур-Тазовского региона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4338" y="1080269"/>
            <a:ext cx="7275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Наши проекты – по всей России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20A7932-9FCC-4284-8484-AAA2D47F9BAE}"/>
              </a:ext>
            </a:extLst>
          </p:cNvPr>
          <p:cNvSpPr/>
          <p:nvPr/>
        </p:nvSpPr>
        <p:spPr>
          <a:xfrm>
            <a:off x="4410534" y="5881383"/>
            <a:ext cx="5184576" cy="11695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80975" lvl="0" indent="-952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Магистральный газопровод «</a:t>
            </a: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Сила Сибири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180975" lvl="0" indent="-952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Газопровод-отвод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ГРС «Врангель» в Приморском крае</a:t>
            </a:r>
          </a:p>
          <a:p>
            <a:pPr marL="180975" lvl="0" indent="-952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магистральных газопроводов «</a:t>
            </a: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Бованенково – Ухта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180975" indent="-952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магистральных газопроводов «</a:t>
            </a: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Ухта – Торжок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180975" lvl="0" indent="-952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Капитальный ремонт газопроводов в субъектах РФ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2082" y="5472757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числе проектов, реализуемых АО «Газстройпром»:</a:t>
            </a:r>
          </a:p>
        </p:txBody>
      </p:sp>
    </p:spTree>
    <p:extLst>
      <p:ext uri="{BB962C8B-B14F-4D97-AF65-F5344CB8AC3E}">
        <p14:creationId xmlns:p14="http://schemas.microsoft.com/office/powerpoint/2010/main" val="36143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300" cy="758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181831" y="936253"/>
            <a:ext cx="691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– современная компания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6E71-9D65-6B44-AAC7-76022697BF78}"/>
              </a:ext>
            </a:extLst>
          </p:cNvPr>
          <p:cNvSpPr txBox="1"/>
          <p:nvPr/>
        </p:nvSpPr>
        <p:spPr>
          <a:xfrm>
            <a:off x="414338" y="2165096"/>
            <a:ext cx="4608265" cy="609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ЗНАЕМ, ЧТО ТАКОЕ РЕАЛИЗОВЫВАТЬ ПРОЕКТЫ </a:t>
            </a:r>
            <a:b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 НУЛЯ «В ЧИСТОМ ПОЛЕ»</a:t>
            </a:r>
          </a:p>
          <a:p>
            <a:pPr lvl="0"/>
            <a:endParaRPr lang="ru-RU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Наши специалисты внедряют современные технологии там, где до этого не ступала нога человека. Благодаря использованию новейших технологий, задачи любой сложности реализуются в кратчайшие сроки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ЗНАЕМ, КАК ВАЖНЫ ЭКСПЕРИМЕНТЫ </a:t>
            </a:r>
            <a:b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И ПОДДЕРЖИВАЕМ ИХ</a:t>
            </a:r>
          </a:p>
          <a:p>
            <a:pPr lvl="0"/>
            <a:endParaRPr lang="ru-RU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Благодаря большому количеству максимально разных проектов, у нас есть возможность тестировать инновационные технологии и проектные подходы в рабочих условиях и сразу внедрять удачные решения.</a:t>
            </a:r>
          </a:p>
          <a:p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ВСЕГДА НАХОДИМСЯ В ПОИСКЕ НОВЫХ РЕШЕНИЙ</a:t>
            </a:r>
          </a:p>
          <a:p>
            <a:pPr lvl="0"/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У нас нет застоя в использовании одной линейки продуктов, ПО или технологии. Мы своевременно отказываемся от не оправдавших себя решений и взаимодействуем с лучшими представителями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отрасли в России и мире.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Kelson Sans RU"/>
              <a:ea typeface="Calibri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6A82E-218A-442B-8DE3-B41A33A3E89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9" t="5938" r="2108" b="715"/>
          <a:stretch/>
        </p:blipFill>
        <p:spPr>
          <a:xfrm>
            <a:off x="5166618" y="2165096"/>
            <a:ext cx="5210402" cy="46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300" cy="758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97949" y="864245"/>
            <a:ext cx="8913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заботимся и слышим сотрудников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F8437-4DCF-4448-90C8-01BE67B4DDCF}"/>
              </a:ext>
            </a:extLst>
          </p:cNvPr>
          <p:cNvSpPr txBox="1"/>
          <p:nvPr/>
        </p:nvSpPr>
        <p:spPr>
          <a:xfrm>
            <a:off x="414090" y="1800349"/>
            <a:ext cx="4536504" cy="5765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НАМ ВАЖНО ВАШЕ МЕНТАЛЬНОЕ ЗДОРОВЬЕ</a:t>
            </a:r>
          </a:p>
          <a:p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наших офисах есть штатные психологи, а также проводится регулярная профилактика выгорания.</a:t>
            </a:r>
          </a:p>
          <a:p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НЕ ХОТИМ, ЧТОБЫ НАШИ СОТРУДНИКИ ЧУВСТВОВАЛИ СЕБЯ ОДИНОКО</a:t>
            </a:r>
          </a:p>
          <a:p>
            <a:endParaRPr lang="ru-RU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Компания организует мероприятия для совместного досуга сотрудников (спортивные турниры и марафоны, Вахты памяти и благотворительные акции). Кроме того, недавно в компании запущен сервис #СПАСИБОЗАРАБОТУ, который предоставляет возможность напрямую поблагодарить коллег за содействие и помощь.</a:t>
            </a:r>
          </a:p>
          <a:p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ХОТИМ МЕНЯТЬСЯ К ЛУЧШЕМУ, И НАМ ВАЖНО УЧАСТИЕ КАЖДОГО СОТРУДНИКА В ЭТИХ ИЗМЕНЕНИЯХ</a:t>
            </a:r>
          </a:p>
          <a:p>
            <a:endParaRPr lang="ru-RU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нашей компании существует телеграмм чат-бот с генеральным директором, где каждый сотрудник может задать вопрос или обратиться с просьбой, которая будет представлена руководству. Кроме того, в компании внедряется «Система подачи идей», посредством которой собираются полезные решения и рацпредложения, а их авторы имеют возможность проявить себя и получить поощрение.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Kelson Sans RU"/>
              <a:ea typeface="Calibri"/>
              <a:cs typeface="Times New Roman"/>
            </a:endParaRPr>
          </a:p>
        </p:txBody>
      </p:sp>
      <p:pic>
        <p:nvPicPr>
          <p:cNvPr id="5" name="Рисунок 4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8C4C7896-DC44-4313-B031-19C6FED03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" r="30820" b="2870"/>
          <a:stretch/>
        </p:blipFill>
        <p:spPr>
          <a:xfrm>
            <a:off x="5166618" y="1800349"/>
            <a:ext cx="5205536" cy="48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300" cy="758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97949" y="864245"/>
            <a:ext cx="9104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Здоровье сотрудников – наш приоритет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F8437-4DCF-4448-90C8-01BE67B4DDCF}"/>
              </a:ext>
            </a:extLst>
          </p:cNvPr>
          <p:cNvSpPr txBox="1"/>
          <p:nvPr/>
        </p:nvSpPr>
        <p:spPr>
          <a:xfrm>
            <a:off x="421457" y="2160588"/>
            <a:ext cx="46011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БЕЗОПАСНОСТЬ ТРУДА – ФУНДАМЕНТ СТРОИТЕЛЬСТВА</a:t>
            </a:r>
          </a:p>
          <a:p>
            <a:br>
              <a:rPr lang="ru-RU" dirty="0"/>
            </a:br>
            <a:r>
              <a:rPr lang="ru-RU" sz="1200" b="0" dirty="0"/>
              <a:t>В группе «Газстройпром» принята программа непрерывного развития системы управления охраной труда «Цель  ноль» – достижение нулевого травматизма за счёт активного вовлечения в производственную безопасность всех без исключения работников и руководителей.</a:t>
            </a:r>
          </a:p>
          <a:p>
            <a:r>
              <a:rPr lang="ru-RU" sz="1200" b="0" dirty="0"/>
              <a:t>Уже к 2025 году мы планируем снизить общий показатель частоты пострадавших до 0,5 %, а показатель частоты пострадавших со смертельным исходом до 0.</a:t>
            </a:r>
          </a:p>
          <a:p>
            <a:endParaRPr lang="ru-RU" sz="18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НАМ ВАЖНО, ЧТОБЫ ВЫ ПОЛУЧИЛИ САМУЮ КАЧЕСТВЕННУЮ ПОМОЩЬ</a:t>
            </a:r>
          </a:p>
          <a:p>
            <a:endParaRPr lang="ru-RU" b="0" dirty="0"/>
          </a:p>
          <a:p>
            <a:r>
              <a:rPr lang="ru-RU" sz="1200" b="0" dirty="0"/>
              <a:t>Наша компания предоставляет медицинскую страховку, благодаря которой каждый сотрудник может получить качественную медицинскую помощь по всей стране. </a:t>
            </a:r>
          </a:p>
          <a:p>
            <a:endParaRPr lang="ru-RU" b="0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МЫ ЗНАЕМ, КАК ВАЖЕН СПОРТ </a:t>
            </a:r>
          </a:p>
          <a:p>
            <a:endParaRPr lang="ru-RU" sz="1200" dirty="0"/>
          </a:p>
          <a:p>
            <a:r>
              <a:rPr lang="ru-RU" sz="1200" b="0" dirty="0"/>
              <a:t>Наша компания предоставляет возможность посещения занятий в сети популярных фитнес-клубов по привлекательным корпоративным тарифам. А также спонсирует тренировки по мини-футболу и хоккею.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A7F1EFB-53BE-4DAA-BF59-EF92C4C71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0870" r="8163"/>
          <a:stretch/>
        </p:blipFill>
        <p:spPr>
          <a:xfrm>
            <a:off x="5166618" y="2160588"/>
            <a:ext cx="5285358" cy="49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0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300" cy="758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984883" y="864245"/>
            <a:ext cx="6579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развиваем сотрудников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F8437-4DCF-4448-90C8-01BE67B4DDCF}"/>
              </a:ext>
            </a:extLst>
          </p:cNvPr>
          <p:cNvSpPr txBox="1"/>
          <p:nvPr/>
        </p:nvSpPr>
        <p:spPr>
          <a:xfrm>
            <a:off x="414089" y="2160588"/>
            <a:ext cx="4608513" cy="545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– ОБУЧАЮЩАЯСЯ И ОБУЧАЮЩАЯ ОРГАНИЗАЦИЯ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В нашей компании активно развивается система корпоративного обучения для улучшения компетенций наших сотрудников.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НАМ ВАЖНО, ЧТОБЫ ВАШИ КОМПЕТЕНЦИИ БЫЛИ АКТУАЛЬНЫ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В нашей компании проводится обучение для приобретения более востребованной специальности или профессии.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ОТМЕЧАЕМ ПРОФЕССИОНАЛИЗМ И ВЫБИРАЕМ ЛУЧШИХ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В нашей компании регулярно проводятся конкурсы профессионального мастерства в самых разных областях.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ВЫБИРАЕМ РАСТИТЬ СВОИ СОБСТВЕННЫЕ КАДРЫ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В компании существует система кадрового резерва, направленная на выявление и развитие перспективных сотрудников.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Kelson Sans RU"/>
              <a:ea typeface="Calibri"/>
              <a:cs typeface="Times New Roman"/>
            </a:endParaRPr>
          </a:p>
        </p:txBody>
      </p:sp>
      <p:pic>
        <p:nvPicPr>
          <p:cNvPr id="4" name="Рисунок 3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E8B82BB-ECE0-4886-9F89-694822F2C6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2508"/>
          <a:stretch/>
        </p:blipFill>
        <p:spPr>
          <a:xfrm>
            <a:off x="5182791" y="2171328"/>
            <a:ext cx="5240734" cy="47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300" cy="758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564639" y="864245"/>
            <a:ext cx="7419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что для вахтовых работников?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F8437-4DCF-4448-90C8-01BE67B4DDCF}"/>
              </a:ext>
            </a:extLst>
          </p:cNvPr>
          <p:cNvSpPr txBox="1"/>
          <p:nvPr/>
        </p:nvSpPr>
        <p:spPr>
          <a:xfrm>
            <a:off x="414337" y="2109073"/>
            <a:ext cx="4608265" cy="471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ЗНАЕМ, КАК ТЯЖЕЛА РАЗЛУКА С РОДНЫМИ И ГОТОВЫ ПОДДЕРЖАТЬ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На всех удалённых объектах присутствуют психологи, которые помогут с адаптацией и преодолением психологических трудностей.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ЗНАЕМ, КАК СЛОЖНО АДАПТИРОВАТЬСЯ ПРИ ЗАЕЗДЕ НА ВАХТУ В ПЕРВЫЙ РАЗ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В нашей компании разработан целый комплекс мер по адаптации, а также развита система наставничества.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МЫ ЗНАЕМ, КАК СЛОЖНО РАБОТАТЬ НА ВАХТЕ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Поэтому в нашей компании с особым вниманием подходят к организации досуга для вахтовых работников. А также к обеспечению возможностей для занятий спортом.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В вахтовых городках открыты комнаты отдыха, мини-библиотеки, спортзалы и площадки для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/>
              </a:rPr>
              <a:t>воркаута</a:t>
            </a: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Kelson Sans RU"/>
              <a:ea typeface="Calibri"/>
              <a:cs typeface="Times New Roman"/>
            </a:endParaRPr>
          </a:p>
        </p:txBody>
      </p:sp>
      <p:pic>
        <p:nvPicPr>
          <p:cNvPr id="6" name="Рисунок 5" descr="Изображение выглядит как человек, внутренний, спорт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BDE63A6-4413-410E-B275-D7C9F5FD3C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25791" b="12048"/>
          <a:stretch/>
        </p:blipFill>
        <p:spPr>
          <a:xfrm>
            <a:off x="5167313" y="2160588"/>
            <a:ext cx="5256212" cy="46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4027"/>
            <a:ext cx="10909301" cy="77123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0A7932-9FCC-4284-8484-AAA2D47F9BAE}"/>
              </a:ext>
            </a:extLst>
          </p:cNvPr>
          <p:cNvSpPr/>
          <p:nvPr/>
        </p:nvSpPr>
        <p:spPr>
          <a:xfrm>
            <a:off x="7017533" y="6341521"/>
            <a:ext cx="2304256" cy="6001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5725" lvl="0" algn="just">
              <a:spcBef>
                <a:spcPts val="600"/>
              </a:spcBef>
            </a:pP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в соцсетях: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lvl="0" algn="just">
              <a:spcBef>
                <a:spcPts val="600"/>
              </a:spcBef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https://www.gsprom.ru/s/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65" y="6128363"/>
            <a:ext cx="1706935" cy="16488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0A7932-9FCC-4284-8484-AAA2D47F9BAE}"/>
              </a:ext>
            </a:extLst>
          </p:cNvPr>
          <p:cNvSpPr/>
          <p:nvPr/>
        </p:nvSpPr>
        <p:spPr>
          <a:xfrm>
            <a:off x="198066" y="6341521"/>
            <a:ext cx="5884005" cy="11849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5725" lvl="0" algn="just">
              <a:spcBef>
                <a:spcPts val="600"/>
              </a:spcBef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Телефон: +7 (812) 665-08-94</a:t>
            </a:r>
          </a:p>
          <a:p>
            <a:pPr marL="85725" lvl="0" algn="just">
              <a:spcBef>
                <a:spcPts val="600"/>
              </a:spcBef>
            </a:pP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info@gsprom.ru</a:t>
            </a:r>
          </a:p>
          <a:p>
            <a:pPr marL="85725" lvl="0" algn="just">
              <a:spcBef>
                <a:spcPts val="600"/>
              </a:spcBef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www.gsprom.ru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lvl="0" algn="just">
              <a:spcBef>
                <a:spcPts val="600"/>
              </a:spcBef>
            </a:pP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196084, Россия,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Санкт-Петербург, ул. Ташкентская, дом 3, корп. 3, лит. Б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40" y="-1223987"/>
            <a:ext cx="1447585" cy="288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0953EB-72F8-4100-AADD-03C4A80B035D}"/>
              </a:ext>
            </a:extLst>
          </p:cNvPr>
          <p:cNvSpPr txBox="1"/>
          <p:nvPr/>
        </p:nvSpPr>
        <p:spPr>
          <a:xfrm>
            <a:off x="1191986" y="1602616"/>
            <a:ext cx="50057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ВОПРОСАМ ТРУДОУСТРОЙСТВА</a:t>
            </a:r>
          </a:p>
          <a:p>
            <a:r>
              <a:rPr lang="ru-RU" b="1" dirty="0">
                <a:solidFill>
                  <a:schemeClr val="bg1"/>
                </a:solidFill>
              </a:rPr>
              <a:t>+7 (812) 665-06-00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http://qrcoder.ru/code/?BEGIN%3AVCARD%0AFN%3A%C0%CE+%22%C3%E0%E7%F1%F2%F0%EE%E9%EF%F0%EE%EC%22%0ATEL%3A%2B78126650600%0AEND%3AVCARD&amp;8&amp;0">
            <a:extLst>
              <a:ext uri="{FF2B5EF4-FFF2-40B4-BE49-F238E27FC236}">
                <a16:creationId xmlns:a16="http://schemas.microsoft.com/office/drawing/2014/main" id="{A691F249-1430-45AC-8C06-3732C7B8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86" y="247580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23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3F3F3F"/>
      </a:dk1>
      <a:lt1>
        <a:srgbClr val="FFFFFF"/>
      </a:lt1>
      <a:dk2>
        <a:srgbClr val="001A28"/>
      </a:dk2>
      <a:lt2>
        <a:srgbClr val="66A7B8"/>
      </a:lt2>
      <a:accent1>
        <a:srgbClr val="1D045C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7C1A1A"/>
      </a:hlink>
      <a:folHlink>
        <a:srgbClr val="595959"/>
      </a:folHlink>
    </a:clrScheme>
    <a:fontScheme name="Другая 2">
      <a:majorFont>
        <a:latin typeface="PT Sans Narrow"/>
        <a:ea typeface=""/>
        <a:cs typeface=""/>
      </a:majorFont>
      <a:minorFont>
        <a:latin typeface="PT Sans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15000"/>
          </a:lnSpc>
          <a:spcAft>
            <a:spcPts val="1000"/>
          </a:spcAft>
          <a:defRPr sz="1200" dirty="0">
            <a:latin typeface="Kelson Sans RU"/>
            <a:ea typeface="Calibri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43022</TotalTime>
  <Words>556</Words>
  <Application>Microsoft Office PowerPoint</Application>
  <PresentationFormat>Произвольный</PresentationFormat>
  <Paragraphs>98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 Narrow</vt:lpstr>
      <vt:lpstr>Wingdings</vt:lpstr>
      <vt:lpstr>Arial</vt:lpstr>
      <vt:lpstr>Kelson Sans RU</vt:lpstr>
      <vt:lpstr>Calibri</vt:lpstr>
      <vt:lpstr>Courier New</vt:lpstr>
      <vt:lpstr>PT Sans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Стефаненко</dc:creator>
  <cp:lastModifiedBy>Пеньков Михаил Михайлович</cp:lastModifiedBy>
  <cp:revision>1284</cp:revision>
  <dcterms:created xsi:type="dcterms:W3CDTF">2015-02-14T21:10:53Z</dcterms:created>
  <dcterms:modified xsi:type="dcterms:W3CDTF">2022-05-04T06:04:47Z</dcterms:modified>
</cp:coreProperties>
</file>